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8" r:id="rId3"/>
    <p:sldId id="257" r:id="rId4"/>
    <p:sldId id="591" r:id="rId5"/>
    <p:sldId id="590" r:id="rId6"/>
    <p:sldId id="630" r:id="rId7"/>
    <p:sldId id="260" r:id="rId8"/>
    <p:sldId id="592" r:id="rId9"/>
    <p:sldId id="593" r:id="rId10"/>
    <p:sldId id="604" r:id="rId11"/>
    <p:sldId id="595" r:id="rId12"/>
    <p:sldId id="629" r:id="rId13"/>
    <p:sldId id="598" r:id="rId14"/>
    <p:sldId id="600" r:id="rId15"/>
    <p:sldId id="623" r:id="rId16"/>
    <p:sldId id="601" r:id="rId17"/>
    <p:sldId id="628" r:id="rId18"/>
    <p:sldId id="625" r:id="rId19"/>
    <p:sldId id="602" r:id="rId20"/>
    <p:sldId id="624" r:id="rId21"/>
    <p:sldId id="603" r:id="rId22"/>
    <p:sldId id="622" r:id="rId23"/>
    <p:sldId id="621" r:id="rId24"/>
    <p:sldId id="597" r:id="rId25"/>
    <p:sldId id="620" r:id="rId26"/>
    <p:sldId id="618" r:id="rId27"/>
    <p:sldId id="599" r:id="rId28"/>
    <p:sldId id="619" r:id="rId29"/>
    <p:sldId id="605" r:id="rId30"/>
    <p:sldId id="617" r:id="rId31"/>
    <p:sldId id="614" r:id="rId32"/>
    <p:sldId id="606" r:id="rId33"/>
    <p:sldId id="607" r:id="rId3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78848" autoAdjust="0"/>
  </p:normalViewPr>
  <p:slideViewPr>
    <p:cSldViewPr snapToGrid="0">
      <p:cViewPr varScale="1">
        <p:scale>
          <a:sx n="52" d="100"/>
          <a:sy n="52" d="100"/>
        </p:scale>
        <p:origin x="13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554D0-577E-4CEA-B739-A137E54D3CC1}" type="datetimeFigureOut">
              <a:rPr lang="de-DE" smtClean="0"/>
              <a:t>10.11.2021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1BEEC-87A7-456D-9020-A336988B26B4}" type="slidenum">
              <a:rPr lang="de-DE" smtClean="0"/>
              <a:t>‹Nr.›</a:t>
            </a:fld>
            <a:endParaRPr lang="de-DE"/>
          </a:p>
        </p:txBody>
      </p:sp>
    </p:spTree>
    <p:extLst>
      <p:ext uri="{BB962C8B-B14F-4D97-AF65-F5344CB8AC3E}">
        <p14:creationId xmlns:p14="http://schemas.microsoft.com/office/powerpoint/2010/main" val="323463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4B1BEEC-87A7-456D-9020-A336988B26B4}" type="slidenum">
              <a:rPr lang="de-DE" smtClean="0"/>
              <a:t>1</a:t>
            </a:fld>
            <a:endParaRPr lang="de-DE"/>
          </a:p>
        </p:txBody>
      </p:sp>
    </p:spTree>
    <p:extLst>
      <p:ext uri="{BB962C8B-B14F-4D97-AF65-F5344CB8AC3E}">
        <p14:creationId xmlns:p14="http://schemas.microsoft.com/office/powerpoint/2010/main" val="426604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6</a:t>
            </a:r>
          </a:p>
        </p:txBody>
      </p:sp>
      <p:sp>
        <p:nvSpPr>
          <p:cNvPr id="4" name="Foliennummernplatzhalter 3"/>
          <p:cNvSpPr>
            <a:spLocks noGrp="1"/>
          </p:cNvSpPr>
          <p:nvPr>
            <p:ph type="sldNum" sz="quarter" idx="5"/>
          </p:nvPr>
        </p:nvSpPr>
        <p:spPr/>
        <p:txBody>
          <a:bodyPr/>
          <a:lstStyle/>
          <a:p>
            <a:fld id="{D4B1BEEC-87A7-456D-9020-A336988B26B4}" type="slidenum">
              <a:rPr lang="de-DE" smtClean="0"/>
              <a:t>12</a:t>
            </a:fld>
            <a:endParaRPr lang="de-DE"/>
          </a:p>
        </p:txBody>
      </p:sp>
    </p:spTree>
    <p:extLst>
      <p:ext uri="{BB962C8B-B14F-4D97-AF65-F5344CB8AC3E}">
        <p14:creationId xmlns:p14="http://schemas.microsoft.com/office/powerpoint/2010/main" val="1437023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13</a:t>
            </a:r>
          </a:p>
        </p:txBody>
      </p:sp>
      <p:sp>
        <p:nvSpPr>
          <p:cNvPr id="4" name="Foliennummernplatzhalter 3"/>
          <p:cNvSpPr>
            <a:spLocks noGrp="1"/>
          </p:cNvSpPr>
          <p:nvPr>
            <p:ph type="sldNum" sz="quarter" idx="5"/>
          </p:nvPr>
        </p:nvSpPr>
        <p:spPr/>
        <p:txBody>
          <a:bodyPr/>
          <a:lstStyle/>
          <a:p>
            <a:fld id="{D4B1BEEC-87A7-456D-9020-A336988B26B4}" type="slidenum">
              <a:rPr lang="de-DE" smtClean="0"/>
              <a:t>13</a:t>
            </a:fld>
            <a:endParaRPr lang="de-DE"/>
          </a:p>
        </p:txBody>
      </p:sp>
    </p:spTree>
    <p:extLst>
      <p:ext uri="{BB962C8B-B14F-4D97-AF65-F5344CB8AC3E}">
        <p14:creationId xmlns:p14="http://schemas.microsoft.com/office/powerpoint/2010/main" val="1216184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16</a:t>
            </a:r>
          </a:p>
        </p:txBody>
      </p:sp>
      <p:sp>
        <p:nvSpPr>
          <p:cNvPr id="4" name="Foliennummernplatzhalter 3"/>
          <p:cNvSpPr>
            <a:spLocks noGrp="1"/>
          </p:cNvSpPr>
          <p:nvPr>
            <p:ph type="sldNum" sz="quarter" idx="5"/>
          </p:nvPr>
        </p:nvSpPr>
        <p:spPr/>
        <p:txBody>
          <a:bodyPr/>
          <a:lstStyle/>
          <a:p>
            <a:fld id="{D4B1BEEC-87A7-456D-9020-A336988B26B4}" type="slidenum">
              <a:rPr lang="de-DE" smtClean="0"/>
              <a:t>14</a:t>
            </a:fld>
            <a:endParaRPr lang="de-DE"/>
          </a:p>
        </p:txBody>
      </p:sp>
    </p:spTree>
    <p:extLst>
      <p:ext uri="{BB962C8B-B14F-4D97-AF65-F5344CB8AC3E}">
        <p14:creationId xmlns:p14="http://schemas.microsoft.com/office/powerpoint/2010/main" val="2990588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dirty="0"/>
              <a:t>S. 15</a:t>
            </a:r>
          </a:p>
        </p:txBody>
      </p:sp>
      <p:sp>
        <p:nvSpPr>
          <p:cNvPr id="4" name="Foliennummernplatzhalter 3"/>
          <p:cNvSpPr>
            <a:spLocks noGrp="1"/>
          </p:cNvSpPr>
          <p:nvPr>
            <p:ph type="sldNum" sz="quarter" idx="5"/>
          </p:nvPr>
        </p:nvSpPr>
        <p:spPr/>
        <p:txBody>
          <a:bodyPr/>
          <a:lstStyle/>
          <a:p>
            <a:fld id="{D4B1BEEC-87A7-456D-9020-A336988B26B4}" type="slidenum">
              <a:rPr lang="de-DE" smtClean="0"/>
              <a:t>15</a:t>
            </a:fld>
            <a:endParaRPr lang="de-DE"/>
          </a:p>
        </p:txBody>
      </p:sp>
    </p:spTree>
    <p:extLst>
      <p:ext uri="{BB962C8B-B14F-4D97-AF65-F5344CB8AC3E}">
        <p14:creationId xmlns:p14="http://schemas.microsoft.com/office/powerpoint/2010/main" val="1696758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800" b="0" i="0" u="none" strike="noStrike" baseline="0" dirty="0">
                <a:solidFill>
                  <a:srgbClr val="1A1A1A"/>
                </a:solidFill>
                <a:latin typeface="VectoraLTPro-Bold"/>
              </a:rPr>
              <a:t>S.20 </a:t>
            </a:r>
          </a:p>
          <a:p>
            <a:pPr algn="l"/>
            <a:endParaRPr lang="de-DE" sz="1800" b="0" i="0" u="none" strike="noStrike" baseline="0" dirty="0">
              <a:solidFill>
                <a:srgbClr val="1A1A1A"/>
              </a:solidFill>
              <a:latin typeface="VectoraLTPro-Bold"/>
            </a:endParaRPr>
          </a:p>
          <a:p>
            <a:pPr algn="l"/>
            <a:r>
              <a:rPr lang="de-DE" sz="1800" b="0" i="0" u="none" strike="noStrike" baseline="0" dirty="0">
                <a:solidFill>
                  <a:srgbClr val="1A1A1A"/>
                </a:solidFill>
                <a:latin typeface="VectoraLTPro-Bold"/>
              </a:rPr>
              <a:t>Die dargestellte Weltkarte zeigt den jährlichen regional unterschiedlichen Energieertrag pro kWp bei optimaler Ausrichtung der PV-Anlage weltweit.</a:t>
            </a:r>
          </a:p>
          <a:p>
            <a:pPr algn="l"/>
            <a:r>
              <a:rPr lang="de-DE" sz="1800" b="0" i="0" u="none" strike="noStrike" baseline="0" dirty="0">
                <a:solidFill>
                  <a:srgbClr val="1A1A1A"/>
                </a:solidFill>
                <a:latin typeface="VectoraLTPro-Bold"/>
              </a:rPr>
              <a:t>Allgemein gilt: Je höher die Sonneneinstrahlung, desto größer der Energieertrag</a:t>
            </a:r>
            <a:endParaRPr lang="de-DE" b="0" dirty="0"/>
          </a:p>
        </p:txBody>
      </p:sp>
      <p:sp>
        <p:nvSpPr>
          <p:cNvPr id="4" name="Foliennummernplatzhalter 3"/>
          <p:cNvSpPr>
            <a:spLocks noGrp="1"/>
          </p:cNvSpPr>
          <p:nvPr>
            <p:ph type="sldNum" sz="quarter" idx="5"/>
          </p:nvPr>
        </p:nvSpPr>
        <p:spPr/>
        <p:txBody>
          <a:bodyPr/>
          <a:lstStyle/>
          <a:p>
            <a:fld id="{D4B1BEEC-87A7-456D-9020-A336988B26B4}" type="slidenum">
              <a:rPr lang="de-DE" smtClean="0"/>
              <a:t>16</a:t>
            </a:fld>
            <a:endParaRPr lang="de-DE"/>
          </a:p>
        </p:txBody>
      </p:sp>
    </p:spTree>
    <p:extLst>
      <p:ext uri="{BB962C8B-B14F-4D97-AF65-F5344CB8AC3E}">
        <p14:creationId xmlns:p14="http://schemas.microsoft.com/office/powerpoint/2010/main" val="547163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800" b="0" i="0" u="none" strike="noStrike" baseline="0" dirty="0">
                <a:solidFill>
                  <a:srgbClr val="1A1A1A"/>
                </a:solidFill>
                <a:latin typeface="VectoraLTPro-Bold"/>
              </a:rPr>
              <a:t>S.17 </a:t>
            </a:r>
          </a:p>
          <a:p>
            <a:pPr algn="l"/>
            <a:endParaRPr lang="de-DE" sz="1800" b="0" i="0" u="none" strike="noStrike" baseline="0" dirty="0">
              <a:solidFill>
                <a:srgbClr val="1A1A1A"/>
              </a:solidFill>
              <a:latin typeface="VectoraLTPro-Bold"/>
            </a:endParaRPr>
          </a:p>
          <a:p>
            <a:pPr algn="l"/>
            <a:r>
              <a:rPr lang="de-DE" sz="1800" b="0" i="0" u="none" strike="noStrike" baseline="0" dirty="0">
                <a:solidFill>
                  <a:srgbClr val="1A1A1A"/>
                </a:solidFill>
                <a:latin typeface="VectoraLTPro-Bold"/>
              </a:rPr>
              <a:t>Die dargestellte Karte zeigt die d</a:t>
            </a:r>
            <a:r>
              <a:rPr lang="de-DE" sz="1800" b="1" i="0" u="none" strike="noStrike" baseline="0" dirty="0">
                <a:solidFill>
                  <a:srgbClr val="1A1A1A"/>
                </a:solidFill>
                <a:latin typeface="VectoraLTPro-Bold"/>
              </a:rPr>
              <a:t>urchschnittliche Leistungsdichte des Windes in Deutschland 100 m über dem Boden. </a:t>
            </a:r>
            <a:r>
              <a:rPr lang="de-DE" sz="1800" b="0" i="1" u="none" strike="noStrike" baseline="0" dirty="0">
                <a:solidFill>
                  <a:srgbClr val="1A1A1A"/>
                </a:solidFill>
                <a:latin typeface="VectoraLTPro-LightItalic"/>
              </a:rPr>
              <a:t>Die Leistungsdichte ist ein Maß für den Energiegehalt</a:t>
            </a:r>
          </a:p>
          <a:p>
            <a:pPr algn="l"/>
            <a:r>
              <a:rPr lang="de-DE" sz="1800" b="0" i="1" u="none" strike="noStrike" baseline="0" dirty="0">
                <a:solidFill>
                  <a:srgbClr val="1A1A1A"/>
                </a:solidFill>
                <a:latin typeface="VectoraLTPro-LightItalic"/>
              </a:rPr>
              <a:t>des Windes – sie ist hauptsächlich abhängig von der Windgeschwindigkeit und wird in Watt pro Quadratmeter (vertikale Rotorfläche) angegeben. Je höher die Leistungsdichte des</a:t>
            </a:r>
          </a:p>
          <a:p>
            <a:pPr algn="l"/>
            <a:r>
              <a:rPr lang="de-DE" sz="1800" b="0" i="1" u="none" strike="noStrike" baseline="0" dirty="0">
                <a:solidFill>
                  <a:srgbClr val="1A1A1A"/>
                </a:solidFill>
                <a:latin typeface="VectoraLTPro-LightItalic"/>
              </a:rPr>
              <a:t>Windes, desto mehr Energie können Windenergieanlagen umwandeln.</a:t>
            </a:r>
            <a:endParaRPr lang="de-DE" b="0" dirty="0"/>
          </a:p>
        </p:txBody>
      </p:sp>
      <p:sp>
        <p:nvSpPr>
          <p:cNvPr id="4" name="Foliennummernplatzhalter 3"/>
          <p:cNvSpPr>
            <a:spLocks noGrp="1"/>
          </p:cNvSpPr>
          <p:nvPr>
            <p:ph type="sldNum" sz="quarter" idx="5"/>
          </p:nvPr>
        </p:nvSpPr>
        <p:spPr/>
        <p:txBody>
          <a:bodyPr/>
          <a:lstStyle/>
          <a:p>
            <a:fld id="{D4B1BEEC-87A7-456D-9020-A336988B26B4}" type="slidenum">
              <a:rPr lang="de-DE" smtClean="0"/>
              <a:t>17</a:t>
            </a:fld>
            <a:endParaRPr lang="de-DE"/>
          </a:p>
        </p:txBody>
      </p:sp>
    </p:spTree>
    <p:extLst>
      <p:ext uri="{BB962C8B-B14F-4D97-AF65-F5344CB8AC3E}">
        <p14:creationId xmlns:p14="http://schemas.microsoft.com/office/powerpoint/2010/main" val="2664121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dirty="0"/>
              <a:t>S. 36</a:t>
            </a:r>
          </a:p>
        </p:txBody>
      </p:sp>
      <p:sp>
        <p:nvSpPr>
          <p:cNvPr id="4" name="Foliennummernplatzhalter 3"/>
          <p:cNvSpPr>
            <a:spLocks noGrp="1"/>
          </p:cNvSpPr>
          <p:nvPr>
            <p:ph type="sldNum" sz="quarter" idx="5"/>
          </p:nvPr>
        </p:nvSpPr>
        <p:spPr/>
        <p:txBody>
          <a:bodyPr/>
          <a:lstStyle/>
          <a:p>
            <a:fld id="{D4B1BEEC-87A7-456D-9020-A336988B26B4}" type="slidenum">
              <a:rPr lang="de-DE" smtClean="0"/>
              <a:t>18</a:t>
            </a:fld>
            <a:endParaRPr lang="de-DE"/>
          </a:p>
        </p:txBody>
      </p:sp>
    </p:spTree>
    <p:extLst>
      <p:ext uri="{BB962C8B-B14F-4D97-AF65-F5344CB8AC3E}">
        <p14:creationId xmlns:p14="http://schemas.microsoft.com/office/powerpoint/2010/main" val="4025485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37</a:t>
            </a:r>
          </a:p>
        </p:txBody>
      </p:sp>
      <p:sp>
        <p:nvSpPr>
          <p:cNvPr id="4" name="Foliennummernplatzhalter 3"/>
          <p:cNvSpPr>
            <a:spLocks noGrp="1"/>
          </p:cNvSpPr>
          <p:nvPr>
            <p:ph type="sldNum" sz="quarter" idx="5"/>
          </p:nvPr>
        </p:nvSpPr>
        <p:spPr/>
        <p:txBody>
          <a:bodyPr/>
          <a:lstStyle/>
          <a:p>
            <a:fld id="{D4B1BEEC-87A7-456D-9020-A336988B26B4}" type="slidenum">
              <a:rPr lang="de-DE" smtClean="0"/>
              <a:t>19</a:t>
            </a:fld>
            <a:endParaRPr lang="de-DE"/>
          </a:p>
        </p:txBody>
      </p:sp>
    </p:spTree>
    <p:extLst>
      <p:ext uri="{BB962C8B-B14F-4D97-AF65-F5344CB8AC3E}">
        <p14:creationId xmlns:p14="http://schemas.microsoft.com/office/powerpoint/2010/main" val="4164671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dirty="0"/>
              <a:t>S. 33</a:t>
            </a:r>
          </a:p>
        </p:txBody>
      </p:sp>
      <p:sp>
        <p:nvSpPr>
          <p:cNvPr id="4" name="Foliennummernplatzhalter 3"/>
          <p:cNvSpPr>
            <a:spLocks noGrp="1"/>
          </p:cNvSpPr>
          <p:nvPr>
            <p:ph type="sldNum" sz="quarter" idx="5"/>
          </p:nvPr>
        </p:nvSpPr>
        <p:spPr/>
        <p:txBody>
          <a:bodyPr/>
          <a:lstStyle/>
          <a:p>
            <a:fld id="{D4B1BEEC-87A7-456D-9020-A336988B26B4}" type="slidenum">
              <a:rPr lang="de-DE" smtClean="0"/>
              <a:t>20</a:t>
            </a:fld>
            <a:endParaRPr lang="de-DE"/>
          </a:p>
        </p:txBody>
      </p:sp>
    </p:spTree>
    <p:extLst>
      <p:ext uri="{BB962C8B-B14F-4D97-AF65-F5344CB8AC3E}">
        <p14:creationId xmlns:p14="http://schemas.microsoft.com/office/powerpoint/2010/main" val="6710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49</a:t>
            </a:r>
          </a:p>
        </p:txBody>
      </p:sp>
      <p:sp>
        <p:nvSpPr>
          <p:cNvPr id="4" name="Foliennummernplatzhalter 3"/>
          <p:cNvSpPr>
            <a:spLocks noGrp="1"/>
          </p:cNvSpPr>
          <p:nvPr>
            <p:ph type="sldNum" sz="quarter" idx="5"/>
          </p:nvPr>
        </p:nvSpPr>
        <p:spPr/>
        <p:txBody>
          <a:bodyPr/>
          <a:lstStyle/>
          <a:p>
            <a:fld id="{D4B1BEEC-87A7-456D-9020-A336988B26B4}" type="slidenum">
              <a:rPr lang="de-DE" smtClean="0"/>
              <a:t>21</a:t>
            </a:fld>
            <a:endParaRPr lang="de-DE"/>
          </a:p>
        </p:txBody>
      </p:sp>
    </p:spTree>
    <p:extLst>
      <p:ext uri="{BB962C8B-B14F-4D97-AF65-F5344CB8AC3E}">
        <p14:creationId xmlns:p14="http://schemas.microsoft.com/office/powerpoint/2010/main" val="2360947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Take-Home Message:</a:t>
            </a:r>
          </a:p>
          <a:p>
            <a:r>
              <a:rPr lang="de-DE" dirty="0"/>
              <a:t>Es besteht ein fundamentaler Unterschied zwischen dem Klima und dem Wetter.</a:t>
            </a:r>
          </a:p>
          <a:p>
            <a:endParaRPr lang="de-DE" dirty="0"/>
          </a:p>
          <a:p>
            <a:r>
              <a:rPr lang="de-DE" dirty="0"/>
              <a:t>Inhaltliche Herangehensweise zur Vermittlung der Take Home Message: </a:t>
            </a:r>
          </a:p>
          <a:p>
            <a:pPr marL="228600" indent="-228600">
              <a:buAutoNum type="arabicPeriod"/>
            </a:pPr>
            <a:r>
              <a:rPr lang="de-DE" dirty="0"/>
              <a:t>Man stelle sich einmal Berlin vor. Es ist ein lauer Sommertag mit einer Temperatur von etwa 20 Grad Celsius.</a:t>
            </a:r>
          </a:p>
          <a:p>
            <a:pPr marL="228600" indent="-228600">
              <a:buAutoNum type="arabicPeriod"/>
            </a:pPr>
            <a:r>
              <a:rPr lang="de-DE" dirty="0"/>
              <a:t>Wenn nun die Temperatur in Berlin von einem Tag auf den anderen um 4-5 Grad abkühlt – sich also das Wetter ändert -, dann ändert sich für uns nicht wirklich viel </a:t>
            </a:r>
            <a:r>
              <a:rPr lang="de-DE" dirty="0">
                <a:sym typeface="Wingdings" panose="05000000000000000000" pitchFamily="2" charset="2"/>
              </a:rPr>
              <a:t> wir ziehen uns vielleicht etwas wärmer an wie in dem zweiten Bild zu sehen ist. </a:t>
            </a:r>
          </a:p>
          <a:p>
            <a:pPr marL="228600" indent="-228600">
              <a:buAutoNum type="arabicPeriod"/>
            </a:pPr>
            <a:r>
              <a:rPr lang="de-DE" dirty="0">
                <a:sym typeface="Wingdings" panose="05000000000000000000" pitchFamily="2" charset="2"/>
              </a:rPr>
              <a:t>Kühlt sich nun das weltweite Klima um 4-5 Grad Celsius ab, so sähe Berlin aus wie auf dem unteren Bild: Nordeuropa wäre wieder von dicken Eispanzern bedeckt, denn der Unterschied zwischen einer Warmzeit (in der wir jetzt leben) und einer Eiszeit sind im weltweiten Schnitt nur etwa 4-5 Grad. </a:t>
            </a:r>
          </a:p>
          <a:p>
            <a:pPr marL="228600" indent="-228600">
              <a:buAutoNum type="arabicPeriod"/>
            </a:pPr>
            <a:endParaRPr lang="de-DE" dirty="0">
              <a:sym typeface="Wingdings" panose="05000000000000000000" pitchFamily="2" charset="2"/>
            </a:endParaRPr>
          </a:p>
          <a:p>
            <a:pPr marL="0" indent="0">
              <a:buNone/>
            </a:pPr>
            <a:r>
              <a:rPr lang="de-DE" dirty="0">
                <a:sym typeface="Wingdings" panose="05000000000000000000" pitchFamily="2" charset="2"/>
              </a:rPr>
              <a:t> Dieser Unterschied ist nun wichtig zu verstehen, denn während sich das Wetter von Tag zu Tag ändert ist das Klima das durchschnittliche Wetter über einen Zeitraum von mindestens 30 Jahren. </a:t>
            </a:r>
            <a:endParaRPr lang="de-DE" dirty="0"/>
          </a:p>
        </p:txBody>
      </p:sp>
      <p:sp>
        <p:nvSpPr>
          <p:cNvPr id="4" name="Foliennummernplatzhalter 3"/>
          <p:cNvSpPr>
            <a:spLocks noGrp="1"/>
          </p:cNvSpPr>
          <p:nvPr>
            <p:ph type="sldNum" sz="quarter" idx="5"/>
          </p:nvPr>
        </p:nvSpPr>
        <p:spPr/>
        <p:txBody>
          <a:bodyPr/>
          <a:lstStyle/>
          <a:p>
            <a:fld id="{D4B1BEEC-87A7-456D-9020-A336988B26B4}" type="slidenum">
              <a:rPr lang="de-DE" smtClean="0"/>
              <a:t>2</a:t>
            </a:fld>
            <a:endParaRPr lang="de-DE"/>
          </a:p>
        </p:txBody>
      </p:sp>
    </p:spTree>
    <p:extLst>
      <p:ext uri="{BB962C8B-B14F-4D97-AF65-F5344CB8AC3E}">
        <p14:creationId xmlns:p14="http://schemas.microsoft.com/office/powerpoint/2010/main" val="2026670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800" b="0" i="0" u="none" strike="noStrike" baseline="0" dirty="0">
                <a:solidFill>
                  <a:srgbClr val="1A1A1A"/>
                </a:solidFill>
                <a:latin typeface="VectoraLTPro-Bold"/>
              </a:rPr>
              <a:t>S.55</a:t>
            </a:r>
          </a:p>
          <a:p>
            <a:pPr algn="l"/>
            <a:r>
              <a:rPr lang="de-DE" sz="1800" b="1" i="0" u="none" strike="noStrike" baseline="0" dirty="0">
                <a:solidFill>
                  <a:srgbClr val="1A1A1A"/>
                </a:solidFill>
                <a:latin typeface="VectoraLTPro-Bold"/>
              </a:rPr>
              <a:t>Klimabilanz der Verkehrsmittel in Deutschland im Jahr 2019</a:t>
            </a:r>
            <a:endParaRPr lang="de-DE" sz="1800" b="0" i="0" u="none" strike="noStrike" baseline="0" dirty="0">
              <a:solidFill>
                <a:srgbClr val="1A1A1A"/>
              </a:solidFill>
              <a:latin typeface="VectoraLTPro-Black"/>
            </a:endParaRPr>
          </a:p>
          <a:p>
            <a:pPr algn="l"/>
            <a:r>
              <a:rPr lang="it-IT" sz="1800" b="0" i="0" u="none" strike="noStrike" baseline="0" dirty="0">
                <a:solidFill>
                  <a:srgbClr val="1A1A1A"/>
                </a:solidFill>
                <a:latin typeface="VectoraLTPro-Roman"/>
              </a:rPr>
              <a:t>in </a:t>
            </a:r>
            <a:r>
              <a:rPr lang="it-IT" sz="1800" b="0" i="0" u="none" strike="noStrike" baseline="0" dirty="0" err="1">
                <a:solidFill>
                  <a:srgbClr val="1A1A1A"/>
                </a:solidFill>
                <a:latin typeface="VectoraLTPro-Roman"/>
              </a:rPr>
              <a:t>Gramm</a:t>
            </a:r>
            <a:r>
              <a:rPr lang="it-IT" sz="1800" b="0" i="0" u="none" strike="noStrike" baseline="0" dirty="0">
                <a:solidFill>
                  <a:srgbClr val="1A1A1A"/>
                </a:solidFill>
                <a:latin typeface="VectoraLTPro-Roman"/>
              </a:rPr>
              <a:t> CO2e pro </a:t>
            </a:r>
            <a:r>
              <a:rPr lang="it-IT" sz="1800" b="0" i="0" u="none" strike="noStrike" baseline="0" dirty="0" err="1">
                <a:solidFill>
                  <a:srgbClr val="1A1A1A"/>
                </a:solidFill>
                <a:latin typeface="VectoraLTPro-Roman"/>
              </a:rPr>
              <a:t>Personenkilometer</a:t>
            </a:r>
            <a:endParaRPr lang="it-IT" sz="1800" b="0" i="0" u="none" strike="noStrike" baseline="0" dirty="0">
              <a:solidFill>
                <a:srgbClr val="1A1A1A"/>
              </a:solidFill>
              <a:latin typeface="VectoraLTPro-Roman"/>
            </a:endParaRPr>
          </a:p>
          <a:p>
            <a:pPr algn="l"/>
            <a:endParaRPr lang="it-IT" sz="1800" b="0" i="0" u="none" strike="noStrike" baseline="0" dirty="0">
              <a:solidFill>
                <a:srgbClr val="1A1A1A"/>
              </a:solidFill>
              <a:latin typeface="VectoraLTPro-Roman"/>
            </a:endParaRPr>
          </a:p>
          <a:p>
            <a:pPr algn="l"/>
            <a:endParaRPr lang="de-DE" dirty="0"/>
          </a:p>
        </p:txBody>
      </p:sp>
      <p:sp>
        <p:nvSpPr>
          <p:cNvPr id="4" name="Foliennummernplatzhalter 3"/>
          <p:cNvSpPr>
            <a:spLocks noGrp="1"/>
          </p:cNvSpPr>
          <p:nvPr>
            <p:ph type="sldNum" sz="quarter" idx="5"/>
          </p:nvPr>
        </p:nvSpPr>
        <p:spPr/>
        <p:txBody>
          <a:bodyPr/>
          <a:lstStyle/>
          <a:p>
            <a:fld id="{D4B1BEEC-87A7-456D-9020-A336988B26B4}" type="slidenum">
              <a:rPr lang="de-DE" smtClean="0"/>
              <a:t>22</a:t>
            </a:fld>
            <a:endParaRPr lang="de-DE"/>
          </a:p>
        </p:txBody>
      </p:sp>
    </p:spTree>
    <p:extLst>
      <p:ext uri="{BB962C8B-B14F-4D97-AF65-F5344CB8AC3E}">
        <p14:creationId xmlns:p14="http://schemas.microsoft.com/office/powerpoint/2010/main" val="3457093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58</a:t>
            </a:r>
          </a:p>
        </p:txBody>
      </p:sp>
      <p:sp>
        <p:nvSpPr>
          <p:cNvPr id="4" name="Foliennummernplatzhalter 3"/>
          <p:cNvSpPr>
            <a:spLocks noGrp="1"/>
          </p:cNvSpPr>
          <p:nvPr>
            <p:ph type="sldNum" sz="quarter" idx="5"/>
          </p:nvPr>
        </p:nvSpPr>
        <p:spPr/>
        <p:txBody>
          <a:bodyPr/>
          <a:lstStyle/>
          <a:p>
            <a:fld id="{D4B1BEEC-87A7-456D-9020-A336988B26B4}" type="slidenum">
              <a:rPr lang="de-DE" smtClean="0"/>
              <a:t>23</a:t>
            </a:fld>
            <a:endParaRPr lang="de-DE"/>
          </a:p>
        </p:txBody>
      </p:sp>
    </p:spTree>
    <p:extLst>
      <p:ext uri="{BB962C8B-B14F-4D97-AF65-F5344CB8AC3E}">
        <p14:creationId xmlns:p14="http://schemas.microsoft.com/office/powerpoint/2010/main" val="2307355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66</a:t>
            </a:r>
          </a:p>
        </p:txBody>
      </p:sp>
      <p:sp>
        <p:nvSpPr>
          <p:cNvPr id="4" name="Foliennummernplatzhalter 3"/>
          <p:cNvSpPr>
            <a:spLocks noGrp="1"/>
          </p:cNvSpPr>
          <p:nvPr>
            <p:ph type="sldNum" sz="quarter" idx="5"/>
          </p:nvPr>
        </p:nvSpPr>
        <p:spPr/>
        <p:txBody>
          <a:bodyPr/>
          <a:lstStyle/>
          <a:p>
            <a:fld id="{D4B1BEEC-87A7-456D-9020-A336988B26B4}" type="slidenum">
              <a:rPr lang="de-DE" smtClean="0"/>
              <a:t>24</a:t>
            </a:fld>
            <a:endParaRPr lang="de-DE"/>
          </a:p>
        </p:txBody>
      </p:sp>
    </p:spTree>
    <p:extLst>
      <p:ext uri="{BB962C8B-B14F-4D97-AF65-F5344CB8AC3E}">
        <p14:creationId xmlns:p14="http://schemas.microsoft.com/office/powerpoint/2010/main" val="432018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71</a:t>
            </a:r>
          </a:p>
        </p:txBody>
      </p:sp>
      <p:sp>
        <p:nvSpPr>
          <p:cNvPr id="4" name="Foliennummernplatzhalter 3"/>
          <p:cNvSpPr>
            <a:spLocks noGrp="1"/>
          </p:cNvSpPr>
          <p:nvPr>
            <p:ph type="sldNum" sz="quarter" idx="5"/>
          </p:nvPr>
        </p:nvSpPr>
        <p:spPr/>
        <p:txBody>
          <a:bodyPr/>
          <a:lstStyle/>
          <a:p>
            <a:fld id="{D4B1BEEC-87A7-456D-9020-A336988B26B4}" type="slidenum">
              <a:rPr lang="de-DE" smtClean="0"/>
              <a:t>25</a:t>
            </a:fld>
            <a:endParaRPr lang="de-DE"/>
          </a:p>
        </p:txBody>
      </p:sp>
    </p:spTree>
    <p:extLst>
      <p:ext uri="{BB962C8B-B14F-4D97-AF65-F5344CB8AC3E}">
        <p14:creationId xmlns:p14="http://schemas.microsoft.com/office/powerpoint/2010/main" val="1496925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79</a:t>
            </a:r>
          </a:p>
        </p:txBody>
      </p:sp>
      <p:sp>
        <p:nvSpPr>
          <p:cNvPr id="4" name="Foliennummernplatzhalter 3"/>
          <p:cNvSpPr>
            <a:spLocks noGrp="1"/>
          </p:cNvSpPr>
          <p:nvPr>
            <p:ph type="sldNum" sz="quarter" idx="5"/>
          </p:nvPr>
        </p:nvSpPr>
        <p:spPr/>
        <p:txBody>
          <a:bodyPr/>
          <a:lstStyle/>
          <a:p>
            <a:fld id="{D4B1BEEC-87A7-456D-9020-A336988B26B4}" type="slidenum">
              <a:rPr lang="de-DE" smtClean="0"/>
              <a:t>26</a:t>
            </a:fld>
            <a:endParaRPr lang="de-DE"/>
          </a:p>
        </p:txBody>
      </p:sp>
    </p:spTree>
    <p:extLst>
      <p:ext uri="{BB962C8B-B14F-4D97-AF65-F5344CB8AC3E}">
        <p14:creationId xmlns:p14="http://schemas.microsoft.com/office/powerpoint/2010/main" val="3564465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74</a:t>
            </a:r>
          </a:p>
        </p:txBody>
      </p:sp>
      <p:sp>
        <p:nvSpPr>
          <p:cNvPr id="4" name="Foliennummernplatzhalter 3"/>
          <p:cNvSpPr>
            <a:spLocks noGrp="1"/>
          </p:cNvSpPr>
          <p:nvPr>
            <p:ph type="sldNum" sz="quarter" idx="5"/>
          </p:nvPr>
        </p:nvSpPr>
        <p:spPr/>
        <p:txBody>
          <a:bodyPr/>
          <a:lstStyle/>
          <a:p>
            <a:fld id="{D4B1BEEC-87A7-456D-9020-A336988B26B4}" type="slidenum">
              <a:rPr lang="de-DE" smtClean="0"/>
              <a:t>27</a:t>
            </a:fld>
            <a:endParaRPr lang="de-DE"/>
          </a:p>
        </p:txBody>
      </p:sp>
    </p:spTree>
    <p:extLst>
      <p:ext uri="{BB962C8B-B14F-4D97-AF65-F5344CB8AC3E}">
        <p14:creationId xmlns:p14="http://schemas.microsoft.com/office/powerpoint/2010/main" val="2213312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800" b="0" i="0" u="none" strike="noStrike" baseline="0" dirty="0">
                <a:solidFill>
                  <a:srgbClr val="1A1A1A"/>
                </a:solidFill>
                <a:latin typeface="VectoraLTPro-Bold"/>
              </a:rPr>
              <a:t>S. 73</a:t>
            </a:r>
          </a:p>
          <a:p>
            <a:pPr algn="l"/>
            <a:r>
              <a:rPr lang="de-DE" sz="1800" b="1" i="0" u="none" strike="noStrike" baseline="0" dirty="0">
                <a:solidFill>
                  <a:srgbClr val="1A1A1A"/>
                </a:solidFill>
                <a:latin typeface="VectoraLTPro-Bold"/>
              </a:rPr>
              <a:t>Die Abbildung zeigt die Zusammensetzung des Treibhausgasausstoßes einer durchschnittlichen Ernährung 2018</a:t>
            </a:r>
            <a:endParaRPr lang="de-DE" sz="1800" b="0" i="0" u="none" strike="noStrike" baseline="0" dirty="0">
              <a:solidFill>
                <a:srgbClr val="1A1A1A"/>
              </a:solidFill>
              <a:latin typeface="VectoraLTPro-Black"/>
            </a:endParaRPr>
          </a:p>
          <a:p>
            <a:pPr algn="l"/>
            <a:r>
              <a:rPr lang="de-DE" sz="1800" b="0" i="0" u="none" strike="noStrike" baseline="0" dirty="0">
                <a:solidFill>
                  <a:srgbClr val="1A1A1A"/>
                </a:solidFill>
                <a:latin typeface="VectoraLTPro-Roman"/>
              </a:rPr>
              <a:t>Emissionen pro Person pro Jahr in Tonnen CO2e</a:t>
            </a:r>
            <a:endParaRPr lang="de-DE" dirty="0"/>
          </a:p>
        </p:txBody>
      </p:sp>
      <p:sp>
        <p:nvSpPr>
          <p:cNvPr id="4" name="Foliennummernplatzhalter 3"/>
          <p:cNvSpPr>
            <a:spLocks noGrp="1"/>
          </p:cNvSpPr>
          <p:nvPr>
            <p:ph type="sldNum" sz="quarter" idx="5"/>
          </p:nvPr>
        </p:nvSpPr>
        <p:spPr/>
        <p:txBody>
          <a:bodyPr/>
          <a:lstStyle/>
          <a:p>
            <a:fld id="{D4B1BEEC-87A7-456D-9020-A336988B26B4}" type="slidenum">
              <a:rPr lang="de-DE" smtClean="0"/>
              <a:t>28</a:t>
            </a:fld>
            <a:endParaRPr lang="de-DE"/>
          </a:p>
        </p:txBody>
      </p:sp>
    </p:spTree>
    <p:extLst>
      <p:ext uri="{BB962C8B-B14F-4D97-AF65-F5344CB8AC3E}">
        <p14:creationId xmlns:p14="http://schemas.microsoft.com/office/powerpoint/2010/main" val="889467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S.82</a:t>
            </a:r>
          </a:p>
        </p:txBody>
      </p:sp>
      <p:sp>
        <p:nvSpPr>
          <p:cNvPr id="4" name="Foliennummernplatzhalter 3"/>
          <p:cNvSpPr>
            <a:spLocks noGrp="1"/>
          </p:cNvSpPr>
          <p:nvPr>
            <p:ph type="sldNum" sz="quarter" idx="5"/>
          </p:nvPr>
        </p:nvSpPr>
        <p:spPr/>
        <p:txBody>
          <a:bodyPr/>
          <a:lstStyle/>
          <a:p>
            <a:fld id="{D4B1BEEC-87A7-456D-9020-A336988B26B4}" type="slidenum">
              <a:rPr lang="de-DE" smtClean="0"/>
              <a:t>29</a:t>
            </a:fld>
            <a:endParaRPr lang="de-DE"/>
          </a:p>
        </p:txBody>
      </p:sp>
    </p:spTree>
    <p:extLst>
      <p:ext uri="{BB962C8B-B14F-4D97-AF65-F5344CB8AC3E}">
        <p14:creationId xmlns:p14="http://schemas.microsoft.com/office/powerpoint/2010/main" val="1080901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93</a:t>
            </a:r>
          </a:p>
        </p:txBody>
      </p:sp>
      <p:sp>
        <p:nvSpPr>
          <p:cNvPr id="4" name="Foliennummernplatzhalter 3"/>
          <p:cNvSpPr>
            <a:spLocks noGrp="1"/>
          </p:cNvSpPr>
          <p:nvPr>
            <p:ph type="sldNum" sz="quarter" idx="5"/>
          </p:nvPr>
        </p:nvSpPr>
        <p:spPr/>
        <p:txBody>
          <a:bodyPr/>
          <a:lstStyle/>
          <a:p>
            <a:fld id="{D4B1BEEC-87A7-456D-9020-A336988B26B4}" type="slidenum">
              <a:rPr lang="de-DE" smtClean="0"/>
              <a:t>30</a:t>
            </a:fld>
            <a:endParaRPr lang="de-DE"/>
          </a:p>
        </p:txBody>
      </p:sp>
    </p:spTree>
    <p:extLst>
      <p:ext uri="{BB962C8B-B14F-4D97-AF65-F5344CB8AC3E}">
        <p14:creationId xmlns:p14="http://schemas.microsoft.com/office/powerpoint/2010/main" val="538009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S.102</a:t>
            </a:r>
          </a:p>
          <a:p>
            <a:r>
              <a:rPr lang="de-DE" dirty="0"/>
              <a:t>Take-Home Message:</a:t>
            </a:r>
          </a:p>
          <a:p>
            <a:pPr algn="l"/>
            <a:r>
              <a:rPr lang="de-DE" sz="1800" b="0" i="0" u="none" strike="noStrike" baseline="0" dirty="0">
                <a:solidFill>
                  <a:srgbClr val="1A1A1A"/>
                </a:solidFill>
                <a:latin typeface="VectoraLTPro-Bold"/>
              </a:rPr>
              <a:t>Mit der Einführung eines CO</a:t>
            </a:r>
            <a:r>
              <a:rPr lang="de-DE" sz="1800" b="0" i="0" u="none" strike="noStrike" baseline="0" dirty="0">
                <a:solidFill>
                  <a:srgbClr val="1A1A1A"/>
                </a:solidFill>
                <a:latin typeface="VectoraLTPro-Black"/>
              </a:rPr>
              <a:t>2</a:t>
            </a:r>
            <a:r>
              <a:rPr lang="de-DE" sz="1800" b="0" i="0" u="none" strike="noStrike" baseline="0" dirty="0">
                <a:solidFill>
                  <a:srgbClr val="1A1A1A"/>
                </a:solidFill>
                <a:latin typeface="VectoraLTPro-Bold"/>
              </a:rPr>
              <a:t>-Preises wird klimaschädliches Verhalten verteuert und klimafreundliches Verhalten attraktiv.</a:t>
            </a:r>
            <a:endParaRPr lang="de-DE" b="0" dirty="0"/>
          </a:p>
        </p:txBody>
      </p:sp>
      <p:sp>
        <p:nvSpPr>
          <p:cNvPr id="4" name="Foliennummernplatzhalter 3"/>
          <p:cNvSpPr>
            <a:spLocks noGrp="1"/>
          </p:cNvSpPr>
          <p:nvPr>
            <p:ph type="sldNum" sz="quarter" idx="5"/>
          </p:nvPr>
        </p:nvSpPr>
        <p:spPr/>
        <p:txBody>
          <a:bodyPr/>
          <a:lstStyle/>
          <a:p>
            <a:fld id="{D4B1BEEC-87A7-456D-9020-A336988B26B4}" type="slidenum">
              <a:rPr lang="de-DE" smtClean="0"/>
              <a:t>31</a:t>
            </a:fld>
            <a:endParaRPr lang="de-DE"/>
          </a:p>
        </p:txBody>
      </p:sp>
    </p:spTree>
    <p:extLst>
      <p:ext uri="{BB962C8B-B14F-4D97-AF65-F5344CB8AC3E}">
        <p14:creationId xmlns:p14="http://schemas.microsoft.com/office/powerpoint/2010/main" val="2295905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Take-Home-Massage:</a:t>
            </a:r>
          </a:p>
          <a:p>
            <a:r>
              <a:rPr lang="de-DE" dirty="0"/>
              <a:t>Seit der Industrialisierung ist die globale Durchschnittstemperatur bereits um mehr als 1 Grad gestiegen.</a:t>
            </a:r>
          </a:p>
          <a:p>
            <a:endParaRPr lang="de-DE" dirty="0"/>
          </a:p>
          <a:p>
            <a:r>
              <a:rPr lang="de-DE" dirty="0"/>
              <a:t>Weitere Informationen:</a:t>
            </a:r>
          </a:p>
          <a:p>
            <a:r>
              <a:rPr lang="de-DE" dirty="0"/>
              <a:t>- Daten gehen bis zum Jahr 2016</a:t>
            </a:r>
          </a:p>
        </p:txBody>
      </p:sp>
      <p:sp>
        <p:nvSpPr>
          <p:cNvPr id="4" name="Foliennummernplatzhalter 3"/>
          <p:cNvSpPr>
            <a:spLocks noGrp="1"/>
          </p:cNvSpPr>
          <p:nvPr>
            <p:ph type="sldNum" sz="quarter" idx="5"/>
          </p:nvPr>
        </p:nvSpPr>
        <p:spPr/>
        <p:txBody>
          <a:bodyPr/>
          <a:lstStyle/>
          <a:p>
            <a:fld id="{D4B1BEEC-87A7-456D-9020-A336988B26B4}" type="slidenum">
              <a:rPr lang="de-DE" smtClean="0"/>
              <a:t>3</a:t>
            </a:fld>
            <a:endParaRPr lang="de-DE"/>
          </a:p>
        </p:txBody>
      </p:sp>
    </p:spTree>
    <p:extLst>
      <p:ext uri="{BB962C8B-B14F-4D97-AF65-F5344CB8AC3E}">
        <p14:creationId xmlns:p14="http://schemas.microsoft.com/office/powerpoint/2010/main" val="1618787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118</a:t>
            </a:r>
          </a:p>
        </p:txBody>
      </p:sp>
      <p:sp>
        <p:nvSpPr>
          <p:cNvPr id="4" name="Foliennummernplatzhalter 3"/>
          <p:cNvSpPr>
            <a:spLocks noGrp="1"/>
          </p:cNvSpPr>
          <p:nvPr>
            <p:ph type="sldNum" sz="quarter" idx="5"/>
          </p:nvPr>
        </p:nvSpPr>
        <p:spPr/>
        <p:txBody>
          <a:bodyPr/>
          <a:lstStyle/>
          <a:p>
            <a:fld id="{D4B1BEEC-87A7-456D-9020-A336988B26B4}" type="slidenum">
              <a:rPr lang="de-DE" smtClean="0"/>
              <a:t>32</a:t>
            </a:fld>
            <a:endParaRPr lang="de-DE"/>
          </a:p>
        </p:txBody>
      </p:sp>
    </p:spTree>
    <p:extLst>
      <p:ext uri="{BB962C8B-B14F-4D97-AF65-F5344CB8AC3E}">
        <p14:creationId xmlns:p14="http://schemas.microsoft.com/office/powerpoint/2010/main" val="984993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a:t>
            </a:r>
            <a:r>
              <a:rPr lang="de-DE"/>
              <a:t>119</a:t>
            </a:r>
          </a:p>
        </p:txBody>
      </p:sp>
      <p:sp>
        <p:nvSpPr>
          <p:cNvPr id="4" name="Foliennummernplatzhalter 3"/>
          <p:cNvSpPr>
            <a:spLocks noGrp="1"/>
          </p:cNvSpPr>
          <p:nvPr>
            <p:ph type="sldNum" sz="quarter" idx="5"/>
          </p:nvPr>
        </p:nvSpPr>
        <p:spPr/>
        <p:txBody>
          <a:bodyPr/>
          <a:lstStyle/>
          <a:p>
            <a:fld id="{D4B1BEEC-87A7-456D-9020-A336988B26B4}" type="slidenum">
              <a:rPr lang="de-DE" smtClean="0"/>
              <a:t>33</a:t>
            </a:fld>
            <a:endParaRPr lang="de-DE"/>
          </a:p>
        </p:txBody>
      </p:sp>
    </p:spTree>
    <p:extLst>
      <p:ext uri="{BB962C8B-B14F-4D97-AF65-F5344CB8AC3E}">
        <p14:creationId xmlns:p14="http://schemas.microsoft.com/office/powerpoint/2010/main" val="2441739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4B1BEEC-87A7-456D-9020-A336988B26B4}" type="slidenum">
              <a:rPr lang="de-DE" smtClean="0"/>
              <a:t>4</a:t>
            </a:fld>
            <a:endParaRPr lang="de-DE"/>
          </a:p>
        </p:txBody>
      </p:sp>
    </p:spTree>
    <p:extLst>
      <p:ext uri="{BB962C8B-B14F-4D97-AF65-F5344CB8AC3E}">
        <p14:creationId xmlns:p14="http://schemas.microsoft.com/office/powerpoint/2010/main" val="3384592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Take-Home-Massage:</a:t>
            </a:r>
          </a:p>
          <a:p>
            <a:r>
              <a:rPr lang="de-DE" dirty="0"/>
              <a:t>Treibhausgase sind der Grund dafür, dass es immer wärmer wird.</a:t>
            </a:r>
          </a:p>
          <a:p>
            <a:endParaRPr lang="de-DE" dirty="0"/>
          </a:p>
          <a:p>
            <a:r>
              <a:rPr lang="de-DE" dirty="0"/>
              <a:t>Erklärung:</a:t>
            </a:r>
          </a:p>
          <a:p>
            <a:pPr algn="l"/>
            <a:r>
              <a:rPr lang="de-DE" sz="1800" b="0" i="0" u="none" strike="noStrike" baseline="0" dirty="0">
                <a:solidFill>
                  <a:srgbClr val="000000"/>
                </a:solidFill>
                <a:latin typeface="VectoraLTPro-Light"/>
              </a:rPr>
              <a:t>Der größte Teil der Sonnenstrahlen durchdringt die Erdatmosphäre und trifft auf die Erdoberfläche. Diese Strahlen werden von der Erde aufgenommen und als Wärmestrahlung wieder</a:t>
            </a:r>
          </a:p>
          <a:p>
            <a:pPr algn="l"/>
            <a:r>
              <a:rPr lang="de-DE" sz="1800" b="0" i="0" u="none" strike="noStrike" baseline="0" dirty="0">
                <a:solidFill>
                  <a:srgbClr val="000000"/>
                </a:solidFill>
                <a:latin typeface="VectoraLTPro-Light"/>
              </a:rPr>
              <a:t>abgegeben. Ohne die sich in der Erdatmosphäre befindenden Gase wie Wasserdampf (H2O), Kohlenstoffdioxid (CO2), Ozon (O3), Lachgas (N2O) und Methan (CH4) würde die Wärmestrahlung</a:t>
            </a:r>
          </a:p>
          <a:p>
            <a:pPr algn="l"/>
            <a:r>
              <a:rPr lang="de-DE" sz="1800" b="0" i="0" u="none" strike="noStrike" baseline="0" dirty="0">
                <a:solidFill>
                  <a:srgbClr val="000000"/>
                </a:solidFill>
                <a:latin typeface="VectoraLTPro-Light"/>
              </a:rPr>
              <a:t>wieder ungehindert ins Weltall entweichen. Das Klima der Erde wäre dann etwa 33 °C kälter und die Erde wäre vollständig eingefroren. Die genannten Gase verhindern jedoch den direkten</a:t>
            </a:r>
          </a:p>
          <a:p>
            <a:pPr algn="l"/>
            <a:r>
              <a:rPr lang="de-DE" sz="1800" b="0" i="0" u="none" strike="noStrike" baseline="0" dirty="0">
                <a:solidFill>
                  <a:srgbClr val="000000"/>
                </a:solidFill>
                <a:latin typeface="VectoraLTPro-Light"/>
              </a:rPr>
              <a:t>Austritt der Wärmestrahlung aus der Erdatmosphäre. Sie nehmen einen großen Teil der Wärmestrahlung auf und geben ihn wieder in alle Richtungen – also auch in Richtung der Erdoberfläche</a:t>
            </a:r>
          </a:p>
          <a:p>
            <a:pPr algn="l"/>
            <a:r>
              <a:rPr lang="de-DE" sz="1800" b="0" i="0" u="none" strike="noStrike" baseline="0" dirty="0">
                <a:solidFill>
                  <a:srgbClr val="000000"/>
                </a:solidFill>
                <a:latin typeface="VectoraLTPro-Light"/>
              </a:rPr>
              <a:t>– ab. Dadurch werden die darunter liegenden Luftschichten und der Erdboden nochmals erwärmt. Dieser natürliche Erwärmungseffekt wird als natürlicher Treibhauseffekt bezeichnet. Durch den Ausstoß an Treibhausgasen durch uns Menschen verstärkt sich nun dieser Erwärmungseffekt und es wird immer wärmer. Das wir Menschen an diesem Erwärmungseffekt Schuld sind ist unstrittig, denn der Effekt kann sogar mit Satelliten gemessen werden: Mit Hilfe von Satelliten hat man die von der Erdoberfläche ins All abgestrahlte Wärmestrahlung gemessen. Dabei wurde beobachtet, dass genau der Anteil der Strahlung, der von Treibhausgasen aufgenommen werden kann, seit 1970 immer weniger ins Weltall abgestrahlt wird. Dies</a:t>
            </a:r>
          </a:p>
          <a:p>
            <a:pPr algn="l"/>
            <a:r>
              <a:rPr lang="de-DE" sz="1800" b="0" i="0" u="none" strike="noStrike" baseline="0" dirty="0">
                <a:solidFill>
                  <a:srgbClr val="000000"/>
                </a:solidFill>
                <a:latin typeface="VectoraLTPro-Light"/>
              </a:rPr>
              <a:t>liegt daran, dass durch den Anstieg der Treibhausgaskonzentrationen der direkte Austritt der Wärmestrahlung zunehmend verhindert wird. Außerdem hat man festgestellt, dass mehr Wärmestrahlung auf die Erdoberfläche zurückgestrahlt</a:t>
            </a:r>
          </a:p>
          <a:p>
            <a:pPr algn="l"/>
            <a:r>
              <a:rPr lang="de-DE" sz="1800" b="0" i="0" u="none" strike="noStrike" baseline="0" dirty="0">
                <a:solidFill>
                  <a:srgbClr val="000000"/>
                </a:solidFill>
                <a:latin typeface="VectoraLTPro-Light"/>
              </a:rPr>
              <a:t>Wird. Dadurch hat sich die Troposphäre (untere Atmosphäre) erwärmt und die Stratosphäre (die darüberliegende Atmosphärenschicht) nachweislich abgekühlt.</a:t>
            </a:r>
          </a:p>
        </p:txBody>
      </p:sp>
      <p:sp>
        <p:nvSpPr>
          <p:cNvPr id="4" name="Foliennummernplatzhalter 3"/>
          <p:cNvSpPr>
            <a:spLocks noGrp="1"/>
          </p:cNvSpPr>
          <p:nvPr>
            <p:ph type="sldNum" sz="quarter" idx="5"/>
          </p:nvPr>
        </p:nvSpPr>
        <p:spPr/>
        <p:txBody>
          <a:bodyPr/>
          <a:lstStyle/>
          <a:p>
            <a:fld id="{D4B1BEEC-87A7-456D-9020-A336988B26B4}" type="slidenum">
              <a:rPr lang="de-DE" smtClean="0"/>
              <a:t>5</a:t>
            </a:fld>
            <a:endParaRPr lang="de-DE"/>
          </a:p>
        </p:txBody>
      </p:sp>
    </p:spTree>
    <p:extLst>
      <p:ext uri="{BB962C8B-B14F-4D97-AF65-F5344CB8AC3E}">
        <p14:creationId xmlns:p14="http://schemas.microsoft.com/office/powerpoint/2010/main" val="2192588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u="none" strike="noStrike" baseline="0" dirty="0">
                <a:solidFill>
                  <a:srgbClr val="000000"/>
                </a:solidFill>
                <a:latin typeface="VectoraLTPro-Light"/>
              </a:rPr>
              <a:t>S.4 </a:t>
            </a:r>
          </a:p>
        </p:txBody>
      </p:sp>
      <p:sp>
        <p:nvSpPr>
          <p:cNvPr id="4" name="Foliennummernplatzhalter 3"/>
          <p:cNvSpPr>
            <a:spLocks noGrp="1"/>
          </p:cNvSpPr>
          <p:nvPr>
            <p:ph type="sldNum" sz="quarter" idx="5"/>
          </p:nvPr>
        </p:nvSpPr>
        <p:spPr/>
        <p:txBody>
          <a:bodyPr/>
          <a:lstStyle/>
          <a:p>
            <a:fld id="{D4B1BEEC-87A7-456D-9020-A336988B26B4}" type="slidenum">
              <a:rPr lang="de-DE" smtClean="0"/>
              <a:t>6</a:t>
            </a:fld>
            <a:endParaRPr lang="de-DE"/>
          </a:p>
        </p:txBody>
      </p:sp>
    </p:spTree>
    <p:extLst>
      <p:ext uri="{BB962C8B-B14F-4D97-AF65-F5344CB8AC3E}">
        <p14:creationId xmlns:p14="http://schemas.microsoft.com/office/powerpoint/2010/main" val="365515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Take-Home Message:</a:t>
            </a:r>
          </a:p>
          <a:p>
            <a:r>
              <a:rPr lang="de-DE" dirty="0"/>
              <a:t>Durch das Schmelzen von Schnee und Eis steigt der Meeresspiegel und bedroht küstennahe Bereiche. </a:t>
            </a:r>
          </a:p>
        </p:txBody>
      </p:sp>
      <p:sp>
        <p:nvSpPr>
          <p:cNvPr id="4" name="Foliennummernplatzhalter 3"/>
          <p:cNvSpPr>
            <a:spLocks noGrp="1"/>
          </p:cNvSpPr>
          <p:nvPr>
            <p:ph type="sldNum" sz="quarter" idx="5"/>
          </p:nvPr>
        </p:nvSpPr>
        <p:spPr/>
        <p:txBody>
          <a:bodyPr/>
          <a:lstStyle/>
          <a:p>
            <a:fld id="{D4B1BEEC-87A7-456D-9020-A336988B26B4}" type="slidenum">
              <a:rPr lang="de-DE" smtClean="0"/>
              <a:t>9</a:t>
            </a:fld>
            <a:endParaRPr lang="de-DE"/>
          </a:p>
        </p:txBody>
      </p:sp>
    </p:spTree>
    <p:extLst>
      <p:ext uri="{BB962C8B-B14F-4D97-AF65-F5344CB8AC3E}">
        <p14:creationId xmlns:p14="http://schemas.microsoft.com/office/powerpoint/2010/main" val="1485434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7</a:t>
            </a:r>
          </a:p>
        </p:txBody>
      </p:sp>
      <p:sp>
        <p:nvSpPr>
          <p:cNvPr id="4" name="Foliennummernplatzhalter 3"/>
          <p:cNvSpPr>
            <a:spLocks noGrp="1"/>
          </p:cNvSpPr>
          <p:nvPr>
            <p:ph type="sldNum" sz="quarter" idx="5"/>
          </p:nvPr>
        </p:nvSpPr>
        <p:spPr/>
        <p:txBody>
          <a:bodyPr/>
          <a:lstStyle/>
          <a:p>
            <a:fld id="{D4B1BEEC-87A7-456D-9020-A336988B26B4}" type="slidenum">
              <a:rPr lang="de-DE" smtClean="0"/>
              <a:t>10</a:t>
            </a:fld>
            <a:endParaRPr lang="de-DE"/>
          </a:p>
        </p:txBody>
      </p:sp>
    </p:spTree>
    <p:extLst>
      <p:ext uri="{BB962C8B-B14F-4D97-AF65-F5344CB8AC3E}">
        <p14:creationId xmlns:p14="http://schemas.microsoft.com/office/powerpoint/2010/main" val="2724479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8</a:t>
            </a:r>
          </a:p>
        </p:txBody>
      </p:sp>
      <p:sp>
        <p:nvSpPr>
          <p:cNvPr id="4" name="Foliennummernplatzhalter 3"/>
          <p:cNvSpPr>
            <a:spLocks noGrp="1"/>
          </p:cNvSpPr>
          <p:nvPr>
            <p:ph type="sldNum" sz="quarter" idx="5"/>
          </p:nvPr>
        </p:nvSpPr>
        <p:spPr/>
        <p:txBody>
          <a:bodyPr/>
          <a:lstStyle/>
          <a:p>
            <a:fld id="{D4B1BEEC-87A7-456D-9020-A336988B26B4}" type="slidenum">
              <a:rPr lang="de-DE" smtClean="0"/>
              <a:t>11</a:t>
            </a:fld>
            <a:endParaRPr lang="de-DE"/>
          </a:p>
        </p:txBody>
      </p:sp>
    </p:spTree>
    <p:extLst>
      <p:ext uri="{BB962C8B-B14F-4D97-AF65-F5344CB8AC3E}">
        <p14:creationId xmlns:p14="http://schemas.microsoft.com/office/powerpoint/2010/main" val="413566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B6B9B-D90E-49F1-BBF7-676BF176155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2B8358A-A4E0-465D-AF9B-BB74B050E7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BB59340-7A8D-4B81-B3CB-4CD9FEFC1829}"/>
              </a:ext>
            </a:extLst>
          </p:cNvPr>
          <p:cNvSpPr>
            <a:spLocks noGrp="1"/>
          </p:cNvSpPr>
          <p:nvPr>
            <p:ph type="dt" sz="half" idx="10"/>
          </p:nvPr>
        </p:nvSpPr>
        <p:spPr/>
        <p:txBody>
          <a:bodyPr/>
          <a:lstStyle/>
          <a:p>
            <a:fld id="{289F8259-E3BE-4D07-A28F-2FDE5FBD8EE2}" type="datetimeFigureOut">
              <a:rPr lang="de-DE" smtClean="0"/>
              <a:t>10.11.2021</a:t>
            </a:fld>
            <a:endParaRPr lang="de-DE"/>
          </a:p>
        </p:txBody>
      </p:sp>
      <p:sp>
        <p:nvSpPr>
          <p:cNvPr id="5" name="Fußzeilenplatzhalter 4">
            <a:extLst>
              <a:ext uri="{FF2B5EF4-FFF2-40B4-BE49-F238E27FC236}">
                <a16:creationId xmlns:a16="http://schemas.microsoft.com/office/drawing/2014/main" id="{9EB151E7-D754-4D3C-8D8A-1131B4D8653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4064057-B88E-44D2-A825-774DBF61FC03}"/>
              </a:ext>
            </a:extLst>
          </p:cNvPr>
          <p:cNvSpPr>
            <a:spLocks noGrp="1"/>
          </p:cNvSpPr>
          <p:nvPr>
            <p:ph type="sldNum" sz="quarter" idx="12"/>
          </p:nvPr>
        </p:nvSpPr>
        <p:spPr/>
        <p:txBody>
          <a:bodyPr/>
          <a:lstStyle/>
          <a:p>
            <a:fld id="{16605156-7D02-4580-9CDD-3C1104B3FC6C}" type="slidenum">
              <a:rPr lang="de-DE" smtClean="0"/>
              <a:t>‹Nr.›</a:t>
            </a:fld>
            <a:endParaRPr lang="de-DE"/>
          </a:p>
        </p:txBody>
      </p:sp>
    </p:spTree>
    <p:extLst>
      <p:ext uri="{BB962C8B-B14F-4D97-AF65-F5344CB8AC3E}">
        <p14:creationId xmlns:p14="http://schemas.microsoft.com/office/powerpoint/2010/main" val="3218838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9589AE-AF0D-445A-99BA-4E4ED1724FD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5AB2ECF-51CB-4701-943A-46CDDD66ED0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27E945A-629B-459A-BC8E-E26C0C178EAD}"/>
              </a:ext>
            </a:extLst>
          </p:cNvPr>
          <p:cNvSpPr>
            <a:spLocks noGrp="1"/>
          </p:cNvSpPr>
          <p:nvPr>
            <p:ph type="dt" sz="half" idx="10"/>
          </p:nvPr>
        </p:nvSpPr>
        <p:spPr/>
        <p:txBody>
          <a:bodyPr/>
          <a:lstStyle/>
          <a:p>
            <a:fld id="{289F8259-E3BE-4D07-A28F-2FDE5FBD8EE2}" type="datetimeFigureOut">
              <a:rPr lang="de-DE" smtClean="0"/>
              <a:t>10.11.2021</a:t>
            </a:fld>
            <a:endParaRPr lang="de-DE"/>
          </a:p>
        </p:txBody>
      </p:sp>
      <p:sp>
        <p:nvSpPr>
          <p:cNvPr id="5" name="Fußzeilenplatzhalter 4">
            <a:extLst>
              <a:ext uri="{FF2B5EF4-FFF2-40B4-BE49-F238E27FC236}">
                <a16:creationId xmlns:a16="http://schemas.microsoft.com/office/drawing/2014/main" id="{E2E6D028-1844-4C4C-B773-71148AA683F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2827CE1-656E-4D76-A035-DC993ED1B292}"/>
              </a:ext>
            </a:extLst>
          </p:cNvPr>
          <p:cNvSpPr>
            <a:spLocks noGrp="1"/>
          </p:cNvSpPr>
          <p:nvPr>
            <p:ph type="sldNum" sz="quarter" idx="12"/>
          </p:nvPr>
        </p:nvSpPr>
        <p:spPr/>
        <p:txBody>
          <a:bodyPr/>
          <a:lstStyle/>
          <a:p>
            <a:fld id="{16605156-7D02-4580-9CDD-3C1104B3FC6C}" type="slidenum">
              <a:rPr lang="de-DE" smtClean="0"/>
              <a:t>‹Nr.›</a:t>
            </a:fld>
            <a:endParaRPr lang="de-DE"/>
          </a:p>
        </p:txBody>
      </p:sp>
    </p:spTree>
    <p:extLst>
      <p:ext uri="{BB962C8B-B14F-4D97-AF65-F5344CB8AC3E}">
        <p14:creationId xmlns:p14="http://schemas.microsoft.com/office/powerpoint/2010/main" val="895208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D6A10DF-C1BD-4AEF-A1AD-7A4FF3FDB2D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DAFB3D0-DDDD-4741-85D6-18074E9D9A4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00215A6-36A5-4340-BD4B-78EE942AB291}"/>
              </a:ext>
            </a:extLst>
          </p:cNvPr>
          <p:cNvSpPr>
            <a:spLocks noGrp="1"/>
          </p:cNvSpPr>
          <p:nvPr>
            <p:ph type="dt" sz="half" idx="10"/>
          </p:nvPr>
        </p:nvSpPr>
        <p:spPr/>
        <p:txBody>
          <a:bodyPr/>
          <a:lstStyle/>
          <a:p>
            <a:fld id="{289F8259-E3BE-4D07-A28F-2FDE5FBD8EE2}" type="datetimeFigureOut">
              <a:rPr lang="de-DE" smtClean="0"/>
              <a:t>10.11.2021</a:t>
            </a:fld>
            <a:endParaRPr lang="de-DE"/>
          </a:p>
        </p:txBody>
      </p:sp>
      <p:sp>
        <p:nvSpPr>
          <p:cNvPr id="5" name="Fußzeilenplatzhalter 4">
            <a:extLst>
              <a:ext uri="{FF2B5EF4-FFF2-40B4-BE49-F238E27FC236}">
                <a16:creationId xmlns:a16="http://schemas.microsoft.com/office/drawing/2014/main" id="{747CA675-9224-42E0-B6A6-BD96916B1A9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AE75510-D8AA-45DA-ABBE-B43B98DD99A8}"/>
              </a:ext>
            </a:extLst>
          </p:cNvPr>
          <p:cNvSpPr>
            <a:spLocks noGrp="1"/>
          </p:cNvSpPr>
          <p:nvPr>
            <p:ph type="sldNum" sz="quarter" idx="12"/>
          </p:nvPr>
        </p:nvSpPr>
        <p:spPr/>
        <p:txBody>
          <a:bodyPr/>
          <a:lstStyle/>
          <a:p>
            <a:fld id="{16605156-7D02-4580-9CDD-3C1104B3FC6C}" type="slidenum">
              <a:rPr lang="de-DE" smtClean="0"/>
              <a:t>‹Nr.›</a:t>
            </a:fld>
            <a:endParaRPr lang="de-DE"/>
          </a:p>
        </p:txBody>
      </p:sp>
    </p:spTree>
    <p:extLst>
      <p:ext uri="{BB962C8B-B14F-4D97-AF65-F5344CB8AC3E}">
        <p14:creationId xmlns:p14="http://schemas.microsoft.com/office/powerpoint/2010/main" val="1636600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E86E1A-98E2-4A0C-B35E-58DBF455D98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E7025A0-5FC9-4F0D-A827-E730C70D840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FE8C418-F869-4F3C-8925-2D7A9F7B8FCC}"/>
              </a:ext>
            </a:extLst>
          </p:cNvPr>
          <p:cNvSpPr>
            <a:spLocks noGrp="1"/>
          </p:cNvSpPr>
          <p:nvPr>
            <p:ph type="dt" sz="half" idx="10"/>
          </p:nvPr>
        </p:nvSpPr>
        <p:spPr/>
        <p:txBody>
          <a:bodyPr/>
          <a:lstStyle/>
          <a:p>
            <a:fld id="{289F8259-E3BE-4D07-A28F-2FDE5FBD8EE2}" type="datetimeFigureOut">
              <a:rPr lang="de-DE" smtClean="0"/>
              <a:t>10.11.2021</a:t>
            </a:fld>
            <a:endParaRPr lang="de-DE"/>
          </a:p>
        </p:txBody>
      </p:sp>
      <p:sp>
        <p:nvSpPr>
          <p:cNvPr id="5" name="Fußzeilenplatzhalter 4">
            <a:extLst>
              <a:ext uri="{FF2B5EF4-FFF2-40B4-BE49-F238E27FC236}">
                <a16:creationId xmlns:a16="http://schemas.microsoft.com/office/drawing/2014/main" id="{BE8DFDC7-DACD-4343-A76D-4062E9B2C33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0BA6E3B-C69B-436F-AEC5-DB82349BDDB2}"/>
              </a:ext>
            </a:extLst>
          </p:cNvPr>
          <p:cNvSpPr>
            <a:spLocks noGrp="1"/>
          </p:cNvSpPr>
          <p:nvPr>
            <p:ph type="sldNum" sz="quarter" idx="12"/>
          </p:nvPr>
        </p:nvSpPr>
        <p:spPr/>
        <p:txBody>
          <a:bodyPr/>
          <a:lstStyle/>
          <a:p>
            <a:fld id="{16605156-7D02-4580-9CDD-3C1104B3FC6C}" type="slidenum">
              <a:rPr lang="de-DE" smtClean="0"/>
              <a:t>‹Nr.›</a:t>
            </a:fld>
            <a:endParaRPr lang="de-DE"/>
          </a:p>
        </p:txBody>
      </p:sp>
    </p:spTree>
    <p:extLst>
      <p:ext uri="{BB962C8B-B14F-4D97-AF65-F5344CB8AC3E}">
        <p14:creationId xmlns:p14="http://schemas.microsoft.com/office/powerpoint/2010/main" val="1449741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B02BF-441B-4EE2-8AEC-604D09D8BA4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CFC67F6-A6F0-4065-9CF5-AFA335385F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AD0B6E5-82D0-429D-8EC5-07E82A898574}"/>
              </a:ext>
            </a:extLst>
          </p:cNvPr>
          <p:cNvSpPr>
            <a:spLocks noGrp="1"/>
          </p:cNvSpPr>
          <p:nvPr>
            <p:ph type="dt" sz="half" idx="10"/>
          </p:nvPr>
        </p:nvSpPr>
        <p:spPr/>
        <p:txBody>
          <a:bodyPr/>
          <a:lstStyle/>
          <a:p>
            <a:fld id="{289F8259-E3BE-4D07-A28F-2FDE5FBD8EE2}" type="datetimeFigureOut">
              <a:rPr lang="de-DE" smtClean="0"/>
              <a:t>10.11.2021</a:t>
            </a:fld>
            <a:endParaRPr lang="de-DE"/>
          </a:p>
        </p:txBody>
      </p:sp>
      <p:sp>
        <p:nvSpPr>
          <p:cNvPr id="5" name="Fußzeilenplatzhalter 4">
            <a:extLst>
              <a:ext uri="{FF2B5EF4-FFF2-40B4-BE49-F238E27FC236}">
                <a16:creationId xmlns:a16="http://schemas.microsoft.com/office/drawing/2014/main" id="{0E011E28-0B00-4FF2-808B-4AC4820A56F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58643AF-6192-4036-8F80-990E6B28C592}"/>
              </a:ext>
            </a:extLst>
          </p:cNvPr>
          <p:cNvSpPr>
            <a:spLocks noGrp="1"/>
          </p:cNvSpPr>
          <p:nvPr>
            <p:ph type="sldNum" sz="quarter" idx="12"/>
          </p:nvPr>
        </p:nvSpPr>
        <p:spPr/>
        <p:txBody>
          <a:bodyPr/>
          <a:lstStyle/>
          <a:p>
            <a:fld id="{16605156-7D02-4580-9CDD-3C1104B3FC6C}" type="slidenum">
              <a:rPr lang="de-DE" smtClean="0"/>
              <a:t>‹Nr.›</a:t>
            </a:fld>
            <a:endParaRPr lang="de-DE"/>
          </a:p>
        </p:txBody>
      </p:sp>
    </p:spTree>
    <p:extLst>
      <p:ext uri="{BB962C8B-B14F-4D97-AF65-F5344CB8AC3E}">
        <p14:creationId xmlns:p14="http://schemas.microsoft.com/office/powerpoint/2010/main" val="1320628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303D3-26F5-4801-9C7F-ED4463870AB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83DA58E-8E02-4261-A1A6-43EAF0709C7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8BE493E-35CC-44B5-AA52-36D3660112B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06FC8A7-FEA6-4038-BC9B-E3C04C885F3B}"/>
              </a:ext>
            </a:extLst>
          </p:cNvPr>
          <p:cNvSpPr>
            <a:spLocks noGrp="1"/>
          </p:cNvSpPr>
          <p:nvPr>
            <p:ph type="dt" sz="half" idx="10"/>
          </p:nvPr>
        </p:nvSpPr>
        <p:spPr/>
        <p:txBody>
          <a:bodyPr/>
          <a:lstStyle/>
          <a:p>
            <a:fld id="{289F8259-E3BE-4D07-A28F-2FDE5FBD8EE2}" type="datetimeFigureOut">
              <a:rPr lang="de-DE" smtClean="0"/>
              <a:t>10.11.2021</a:t>
            </a:fld>
            <a:endParaRPr lang="de-DE"/>
          </a:p>
        </p:txBody>
      </p:sp>
      <p:sp>
        <p:nvSpPr>
          <p:cNvPr id="6" name="Fußzeilenplatzhalter 5">
            <a:extLst>
              <a:ext uri="{FF2B5EF4-FFF2-40B4-BE49-F238E27FC236}">
                <a16:creationId xmlns:a16="http://schemas.microsoft.com/office/drawing/2014/main" id="{69C46C6F-119C-4583-81BE-81755F740DC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F4C548B-E86E-48C1-8985-BD3B249A7B70}"/>
              </a:ext>
            </a:extLst>
          </p:cNvPr>
          <p:cNvSpPr>
            <a:spLocks noGrp="1"/>
          </p:cNvSpPr>
          <p:nvPr>
            <p:ph type="sldNum" sz="quarter" idx="12"/>
          </p:nvPr>
        </p:nvSpPr>
        <p:spPr/>
        <p:txBody>
          <a:bodyPr/>
          <a:lstStyle/>
          <a:p>
            <a:fld id="{16605156-7D02-4580-9CDD-3C1104B3FC6C}" type="slidenum">
              <a:rPr lang="de-DE" smtClean="0"/>
              <a:t>‹Nr.›</a:t>
            </a:fld>
            <a:endParaRPr lang="de-DE"/>
          </a:p>
        </p:txBody>
      </p:sp>
    </p:spTree>
    <p:extLst>
      <p:ext uri="{BB962C8B-B14F-4D97-AF65-F5344CB8AC3E}">
        <p14:creationId xmlns:p14="http://schemas.microsoft.com/office/powerpoint/2010/main" val="1812808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F443C5-FB72-49BD-8A80-02BF471B79D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42B051F-57B4-4128-AD2F-BB2846C763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D5A9F82-9BEB-4051-ABD3-88794902938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5BB4040-F532-4FFA-B3BE-287648FA8E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9B27FEA-9670-4757-A173-ED741CF8E7D8}"/>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3A05B9E-6F61-410E-A35B-D02BDA7817A8}"/>
              </a:ext>
            </a:extLst>
          </p:cNvPr>
          <p:cNvSpPr>
            <a:spLocks noGrp="1"/>
          </p:cNvSpPr>
          <p:nvPr>
            <p:ph type="dt" sz="half" idx="10"/>
          </p:nvPr>
        </p:nvSpPr>
        <p:spPr/>
        <p:txBody>
          <a:bodyPr/>
          <a:lstStyle/>
          <a:p>
            <a:fld id="{289F8259-E3BE-4D07-A28F-2FDE5FBD8EE2}" type="datetimeFigureOut">
              <a:rPr lang="de-DE" smtClean="0"/>
              <a:t>10.11.2021</a:t>
            </a:fld>
            <a:endParaRPr lang="de-DE"/>
          </a:p>
        </p:txBody>
      </p:sp>
      <p:sp>
        <p:nvSpPr>
          <p:cNvPr id="8" name="Fußzeilenplatzhalter 7">
            <a:extLst>
              <a:ext uri="{FF2B5EF4-FFF2-40B4-BE49-F238E27FC236}">
                <a16:creationId xmlns:a16="http://schemas.microsoft.com/office/drawing/2014/main" id="{6273F7B4-850E-44E4-8566-74FA4F54C469}"/>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43725DA-BCD9-4991-9581-1952AEB64443}"/>
              </a:ext>
            </a:extLst>
          </p:cNvPr>
          <p:cNvSpPr>
            <a:spLocks noGrp="1"/>
          </p:cNvSpPr>
          <p:nvPr>
            <p:ph type="sldNum" sz="quarter" idx="12"/>
          </p:nvPr>
        </p:nvSpPr>
        <p:spPr/>
        <p:txBody>
          <a:bodyPr/>
          <a:lstStyle/>
          <a:p>
            <a:fld id="{16605156-7D02-4580-9CDD-3C1104B3FC6C}" type="slidenum">
              <a:rPr lang="de-DE" smtClean="0"/>
              <a:t>‹Nr.›</a:t>
            </a:fld>
            <a:endParaRPr lang="de-DE"/>
          </a:p>
        </p:txBody>
      </p:sp>
    </p:spTree>
    <p:extLst>
      <p:ext uri="{BB962C8B-B14F-4D97-AF65-F5344CB8AC3E}">
        <p14:creationId xmlns:p14="http://schemas.microsoft.com/office/powerpoint/2010/main" val="564345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70A57-94F4-4000-A024-95A6499CF02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3D83E1C-35FA-4BD2-AA95-BD70FA877B92}"/>
              </a:ext>
            </a:extLst>
          </p:cNvPr>
          <p:cNvSpPr>
            <a:spLocks noGrp="1"/>
          </p:cNvSpPr>
          <p:nvPr>
            <p:ph type="dt" sz="half" idx="10"/>
          </p:nvPr>
        </p:nvSpPr>
        <p:spPr/>
        <p:txBody>
          <a:bodyPr/>
          <a:lstStyle/>
          <a:p>
            <a:fld id="{289F8259-E3BE-4D07-A28F-2FDE5FBD8EE2}" type="datetimeFigureOut">
              <a:rPr lang="de-DE" smtClean="0"/>
              <a:t>10.11.2021</a:t>
            </a:fld>
            <a:endParaRPr lang="de-DE"/>
          </a:p>
        </p:txBody>
      </p:sp>
      <p:sp>
        <p:nvSpPr>
          <p:cNvPr id="4" name="Fußzeilenplatzhalter 3">
            <a:extLst>
              <a:ext uri="{FF2B5EF4-FFF2-40B4-BE49-F238E27FC236}">
                <a16:creationId xmlns:a16="http://schemas.microsoft.com/office/drawing/2014/main" id="{C2AC074B-9E92-4002-9202-3E5DC812387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38A2CF9F-B569-41C7-A2D3-90753C50F766}"/>
              </a:ext>
            </a:extLst>
          </p:cNvPr>
          <p:cNvSpPr>
            <a:spLocks noGrp="1"/>
          </p:cNvSpPr>
          <p:nvPr>
            <p:ph type="sldNum" sz="quarter" idx="12"/>
          </p:nvPr>
        </p:nvSpPr>
        <p:spPr/>
        <p:txBody>
          <a:bodyPr/>
          <a:lstStyle/>
          <a:p>
            <a:fld id="{16605156-7D02-4580-9CDD-3C1104B3FC6C}" type="slidenum">
              <a:rPr lang="de-DE" smtClean="0"/>
              <a:t>‹Nr.›</a:t>
            </a:fld>
            <a:endParaRPr lang="de-DE"/>
          </a:p>
        </p:txBody>
      </p:sp>
    </p:spTree>
    <p:extLst>
      <p:ext uri="{BB962C8B-B14F-4D97-AF65-F5344CB8AC3E}">
        <p14:creationId xmlns:p14="http://schemas.microsoft.com/office/powerpoint/2010/main" val="3579294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0C28584-4256-49DD-ACAB-0DBD3F69C2CC}"/>
              </a:ext>
            </a:extLst>
          </p:cNvPr>
          <p:cNvSpPr>
            <a:spLocks noGrp="1"/>
          </p:cNvSpPr>
          <p:nvPr>
            <p:ph type="dt" sz="half" idx="10"/>
          </p:nvPr>
        </p:nvSpPr>
        <p:spPr/>
        <p:txBody>
          <a:bodyPr/>
          <a:lstStyle/>
          <a:p>
            <a:fld id="{289F8259-E3BE-4D07-A28F-2FDE5FBD8EE2}" type="datetimeFigureOut">
              <a:rPr lang="de-DE" smtClean="0"/>
              <a:t>10.11.2021</a:t>
            </a:fld>
            <a:endParaRPr lang="de-DE"/>
          </a:p>
        </p:txBody>
      </p:sp>
      <p:sp>
        <p:nvSpPr>
          <p:cNvPr id="3" name="Fußzeilenplatzhalter 2">
            <a:extLst>
              <a:ext uri="{FF2B5EF4-FFF2-40B4-BE49-F238E27FC236}">
                <a16:creationId xmlns:a16="http://schemas.microsoft.com/office/drawing/2014/main" id="{278DD626-C6DB-4687-8957-8DB780D793EA}"/>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3477EC3-7828-40CC-980D-3594CB925784}"/>
              </a:ext>
            </a:extLst>
          </p:cNvPr>
          <p:cNvSpPr>
            <a:spLocks noGrp="1"/>
          </p:cNvSpPr>
          <p:nvPr>
            <p:ph type="sldNum" sz="quarter" idx="12"/>
          </p:nvPr>
        </p:nvSpPr>
        <p:spPr/>
        <p:txBody>
          <a:bodyPr/>
          <a:lstStyle/>
          <a:p>
            <a:fld id="{16605156-7D02-4580-9CDD-3C1104B3FC6C}" type="slidenum">
              <a:rPr lang="de-DE" smtClean="0"/>
              <a:t>‹Nr.›</a:t>
            </a:fld>
            <a:endParaRPr lang="de-DE"/>
          </a:p>
        </p:txBody>
      </p:sp>
    </p:spTree>
    <p:extLst>
      <p:ext uri="{BB962C8B-B14F-4D97-AF65-F5344CB8AC3E}">
        <p14:creationId xmlns:p14="http://schemas.microsoft.com/office/powerpoint/2010/main" val="1099774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B2457-24BB-4A5F-963B-D75768D299A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F753D83-7660-4BD9-B206-CF81B47CB1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1D451C5-317B-458A-A114-F630ECD8F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C9B8CD1-C74D-4379-9F3C-1E7732240673}"/>
              </a:ext>
            </a:extLst>
          </p:cNvPr>
          <p:cNvSpPr>
            <a:spLocks noGrp="1"/>
          </p:cNvSpPr>
          <p:nvPr>
            <p:ph type="dt" sz="half" idx="10"/>
          </p:nvPr>
        </p:nvSpPr>
        <p:spPr/>
        <p:txBody>
          <a:bodyPr/>
          <a:lstStyle/>
          <a:p>
            <a:fld id="{289F8259-E3BE-4D07-A28F-2FDE5FBD8EE2}" type="datetimeFigureOut">
              <a:rPr lang="de-DE" smtClean="0"/>
              <a:t>10.11.2021</a:t>
            </a:fld>
            <a:endParaRPr lang="de-DE"/>
          </a:p>
        </p:txBody>
      </p:sp>
      <p:sp>
        <p:nvSpPr>
          <p:cNvPr id="6" name="Fußzeilenplatzhalter 5">
            <a:extLst>
              <a:ext uri="{FF2B5EF4-FFF2-40B4-BE49-F238E27FC236}">
                <a16:creationId xmlns:a16="http://schemas.microsoft.com/office/drawing/2014/main" id="{AFD7358D-FFC4-4413-A576-D6BA025F566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1FCEFFC-1254-49FA-B7A3-253132BABFC0}"/>
              </a:ext>
            </a:extLst>
          </p:cNvPr>
          <p:cNvSpPr>
            <a:spLocks noGrp="1"/>
          </p:cNvSpPr>
          <p:nvPr>
            <p:ph type="sldNum" sz="quarter" idx="12"/>
          </p:nvPr>
        </p:nvSpPr>
        <p:spPr/>
        <p:txBody>
          <a:bodyPr/>
          <a:lstStyle/>
          <a:p>
            <a:fld id="{16605156-7D02-4580-9CDD-3C1104B3FC6C}" type="slidenum">
              <a:rPr lang="de-DE" smtClean="0"/>
              <a:t>‹Nr.›</a:t>
            </a:fld>
            <a:endParaRPr lang="de-DE"/>
          </a:p>
        </p:txBody>
      </p:sp>
    </p:spTree>
    <p:extLst>
      <p:ext uri="{BB962C8B-B14F-4D97-AF65-F5344CB8AC3E}">
        <p14:creationId xmlns:p14="http://schemas.microsoft.com/office/powerpoint/2010/main" val="2665685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0EDE0-10A2-4368-83AA-10B50B32EED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7E15091-36D4-4422-A563-A132174C0B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D0CBADF-DD64-4124-87BF-5D367E737D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C0EBF4B-449D-41A1-B1B1-E0C9FB1E355E}"/>
              </a:ext>
            </a:extLst>
          </p:cNvPr>
          <p:cNvSpPr>
            <a:spLocks noGrp="1"/>
          </p:cNvSpPr>
          <p:nvPr>
            <p:ph type="dt" sz="half" idx="10"/>
          </p:nvPr>
        </p:nvSpPr>
        <p:spPr/>
        <p:txBody>
          <a:bodyPr/>
          <a:lstStyle/>
          <a:p>
            <a:fld id="{289F8259-E3BE-4D07-A28F-2FDE5FBD8EE2}" type="datetimeFigureOut">
              <a:rPr lang="de-DE" smtClean="0"/>
              <a:t>10.11.2021</a:t>
            </a:fld>
            <a:endParaRPr lang="de-DE"/>
          </a:p>
        </p:txBody>
      </p:sp>
      <p:sp>
        <p:nvSpPr>
          <p:cNvPr id="6" name="Fußzeilenplatzhalter 5">
            <a:extLst>
              <a:ext uri="{FF2B5EF4-FFF2-40B4-BE49-F238E27FC236}">
                <a16:creationId xmlns:a16="http://schemas.microsoft.com/office/drawing/2014/main" id="{EEF321C8-AF68-443A-B3A7-EE7EEBB0276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1EC4369-95F2-44FD-8C14-9876C19A3460}"/>
              </a:ext>
            </a:extLst>
          </p:cNvPr>
          <p:cNvSpPr>
            <a:spLocks noGrp="1"/>
          </p:cNvSpPr>
          <p:nvPr>
            <p:ph type="sldNum" sz="quarter" idx="12"/>
          </p:nvPr>
        </p:nvSpPr>
        <p:spPr/>
        <p:txBody>
          <a:bodyPr/>
          <a:lstStyle/>
          <a:p>
            <a:fld id="{16605156-7D02-4580-9CDD-3C1104B3FC6C}" type="slidenum">
              <a:rPr lang="de-DE" smtClean="0"/>
              <a:t>‹Nr.›</a:t>
            </a:fld>
            <a:endParaRPr lang="de-DE"/>
          </a:p>
        </p:txBody>
      </p:sp>
    </p:spTree>
    <p:extLst>
      <p:ext uri="{BB962C8B-B14F-4D97-AF65-F5344CB8AC3E}">
        <p14:creationId xmlns:p14="http://schemas.microsoft.com/office/powerpoint/2010/main" val="260005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EC89757-8498-4F9C-A021-449B117F7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872C7C5-C4A4-4E45-A183-24E3156D08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C6145B6-D22E-4D6E-AFC4-4E5AC19CE2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F8259-E3BE-4D07-A28F-2FDE5FBD8EE2}" type="datetimeFigureOut">
              <a:rPr lang="de-DE" smtClean="0"/>
              <a:t>10.11.2021</a:t>
            </a:fld>
            <a:endParaRPr lang="de-DE"/>
          </a:p>
        </p:txBody>
      </p:sp>
      <p:sp>
        <p:nvSpPr>
          <p:cNvPr id="5" name="Fußzeilenplatzhalter 4">
            <a:extLst>
              <a:ext uri="{FF2B5EF4-FFF2-40B4-BE49-F238E27FC236}">
                <a16:creationId xmlns:a16="http://schemas.microsoft.com/office/drawing/2014/main" id="{F9707F78-C6AF-4F1F-8011-BC0DF50FA0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6FE46C1-640A-4D7D-8151-4A9DA23CF6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05156-7D02-4580-9CDD-3C1104B3FC6C}" type="slidenum">
              <a:rPr lang="de-DE" smtClean="0"/>
              <a:t>‹Nr.›</a:t>
            </a:fld>
            <a:endParaRPr lang="de-DE"/>
          </a:p>
        </p:txBody>
      </p:sp>
    </p:spTree>
    <p:extLst>
      <p:ext uri="{BB962C8B-B14F-4D97-AF65-F5344CB8AC3E}">
        <p14:creationId xmlns:p14="http://schemas.microsoft.com/office/powerpoint/2010/main" val="4177578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klimawandel-buch.d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BC070C34-5F87-4556-9321-BF7F83705DBB}"/>
              </a:ext>
            </a:extLst>
          </p:cNvPr>
          <p:cNvPicPr>
            <a:picLocks noChangeAspect="1"/>
          </p:cNvPicPr>
          <p:nvPr/>
        </p:nvPicPr>
        <p:blipFill rotWithShape="1">
          <a:blip r:embed="rId3"/>
          <a:srcRect b="7819"/>
          <a:stretch/>
        </p:blipFill>
        <p:spPr>
          <a:xfrm>
            <a:off x="6795911" y="379035"/>
            <a:ext cx="4589222" cy="4679401"/>
          </a:xfrm>
          <a:prstGeom prst="rect">
            <a:avLst/>
          </a:prstGeom>
          <a:ln>
            <a:noFill/>
          </a:ln>
          <a:effectLst>
            <a:outerShdw blurRad="292100" dist="139700" dir="2700000" algn="tl" rotWithShape="0">
              <a:srgbClr val="333333">
                <a:alpha val="65000"/>
              </a:srgbClr>
            </a:outerShdw>
          </a:effectLst>
        </p:spPr>
      </p:pic>
      <p:sp>
        <p:nvSpPr>
          <p:cNvPr id="30" name="Textfeld 15">
            <a:extLst>
              <a:ext uri="{FF2B5EF4-FFF2-40B4-BE49-F238E27FC236}">
                <a16:creationId xmlns:a16="http://schemas.microsoft.com/office/drawing/2014/main" id="{3DBB6F1C-ED1C-4473-B22B-09C980815D21}"/>
              </a:ext>
            </a:extLst>
          </p:cNvPr>
          <p:cNvSpPr txBox="1"/>
          <p:nvPr/>
        </p:nvSpPr>
        <p:spPr>
          <a:xfrm>
            <a:off x="344022" y="379035"/>
            <a:ext cx="4950467" cy="4524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b="1">
                <a:solidFill>
                  <a:srgbClr val="4BA5A2"/>
                </a:solidFill>
              </a:defRPr>
            </a:lvl1pPr>
          </a:lstStyle>
          <a:p>
            <a:r>
              <a:rPr lang="de-DE" sz="2800" dirty="0">
                <a:solidFill>
                  <a:schemeClr val="tx1"/>
                </a:solidFill>
              </a:rPr>
              <a:t>Lassen Sie uns gemeinsam den Klimaschutz in die Tat umsetzen! </a:t>
            </a:r>
          </a:p>
          <a:p>
            <a:endParaRPr lang="de-DE" sz="2800" dirty="0"/>
          </a:p>
          <a:p>
            <a:r>
              <a:rPr lang="de-DE" sz="1200" b="0" dirty="0">
                <a:solidFill>
                  <a:schemeClr val="tx1"/>
                </a:solidFill>
              </a:rPr>
              <a:t>Alle in dieser Präsentation bereitgestellten Folien dürfen unter Nennung der jeweils auf den Folien angegebenen Quellen zur nichtkommerziellen Bildungsarbeit verwendet werden. Die meisten Abbildungen stammen dabei aus dem Buch „</a:t>
            </a:r>
            <a:r>
              <a:rPr lang="de-DE" sz="1200" b="0" dirty="0" err="1">
                <a:solidFill>
                  <a:schemeClr val="tx1"/>
                </a:solidFill>
              </a:rPr>
              <a:t>Machste</a:t>
            </a:r>
            <a:r>
              <a:rPr lang="de-DE" sz="1200" b="0" dirty="0">
                <a:solidFill>
                  <a:schemeClr val="tx1"/>
                </a:solidFill>
              </a:rPr>
              <a:t> dreckig – </a:t>
            </a:r>
            <a:r>
              <a:rPr lang="de-DE" sz="1200" b="0" dirty="0" err="1">
                <a:solidFill>
                  <a:schemeClr val="tx1"/>
                </a:solidFill>
              </a:rPr>
              <a:t>Machste</a:t>
            </a:r>
            <a:r>
              <a:rPr lang="de-DE" sz="1200" b="0" dirty="0">
                <a:solidFill>
                  <a:schemeClr val="tx1"/>
                </a:solidFill>
              </a:rPr>
              <a:t> sauber: Die Klimalösung“, welches David Nelles und Christian Serrer mit über 250 WissenschaftlerInnen geschrieben haben. Es erklärt in kurzen Texten mit vielen anschaulichen Grafiken für jeden verständlich die Maßnahmen zur Lösung des Klimaproblems. </a:t>
            </a:r>
          </a:p>
          <a:p>
            <a:endParaRPr lang="de-DE" sz="1200" b="0" dirty="0">
              <a:solidFill>
                <a:schemeClr val="tx1"/>
              </a:solidFill>
            </a:endParaRPr>
          </a:p>
          <a:p>
            <a:r>
              <a:rPr lang="de-DE" sz="1200" b="0" dirty="0">
                <a:solidFill>
                  <a:schemeClr val="tx1"/>
                </a:solidFill>
              </a:rPr>
              <a:t>Das Buch ist erhältlich für 10 € unter: </a:t>
            </a:r>
            <a:r>
              <a:rPr lang="de-DE" sz="1200" dirty="0">
                <a:solidFill>
                  <a:schemeClr val="tx1"/>
                </a:solidFill>
                <a:hlinkClick r:id="rId4"/>
              </a:rPr>
              <a:t>www.klimawandel-buch.de</a:t>
            </a:r>
            <a:r>
              <a:rPr lang="de-DE" sz="1200" dirty="0">
                <a:solidFill>
                  <a:schemeClr val="tx1"/>
                </a:solidFill>
              </a:rPr>
              <a:t> </a:t>
            </a:r>
          </a:p>
          <a:p>
            <a:endParaRPr lang="de-DE" sz="2800" dirty="0"/>
          </a:p>
          <a:p>
            <a:r>
              <a:rPr lang="de-DE" sz="2800" dirty="0">
                <a:solidFill>
                  <a:schemeClr val="tx1"/>
                </a:solidFill>
              </a:rPr>
              <a:t>Packen wir es an!</a:t>
            </a:r>
          </a:p>
          <a:p>
            <a:r>
              <a:rPr lang="de-DE" sz="2800" dirty="0">
                <a:solidFill>
                  <a:schemeClr val="tx1"/>
                </a:solidFill>
              </a:rPr>
              <a:t>David Nelles &amp; Christian Serrer</a:t>
            </a:r>
          </a:p>
        </p:txBody>
      </p:sp>
      <p:grpSp>
        <p:nvGrpSpPr>
          <p:cNvPr id="39" name="Gruppieren 38">
            <a:extLst>
              <a:ext uri="{FF2B5EF4-FFF2-40B4-BE49-F238E27FC236}">
                <a16:creationId xmlns:a16="http://schemas.microsoft.com/office/drawing/2014/main" id="{1BBADA85-B82E-46A7-9BB6-2C9EC6E6BF2A}"/>
              </a:ext>
            </a:extLst>
          </p:cNvPr>
          <p:cNvGrpSpPr/>
          <p:nvPr/>
        </p:nvGrpSpPr>
        <p:grpSpPr>
          <a:xfrm>
            <a:off x="6217645" y="5479546"/>
            <a:ext cx="5167488" cy="955378"/>
            <a:chOff x="1048455" y="5858581"/>
            <a:chExt cx="5167488" cy="955378"/>
          </a:xfrm>
        </p:grpSpPr>
        <p:sp>
          <p:nvSpPr>
            <p:cNvPr id="40" name="Textfeld 39">
              <a:extLst>
                <a:ext uri="{FF2B5EF4-FFF2-40B4-BE49-F238E27FC236}">
                  <a16:creationId xmlns:a16="http://schemas.microsoft.com/office/drawing/2014/main" id="{DF0C1821-A805-4BB3-A6C1-46F1AF8F8A26}"/>
                </a:ext>
              </a:extLst>
            </p:cNvPr>
            <p:cNvSpPr txBox="1"/>
            <p:nvPr/>
          </p:nvSpPr>
          <p:spPr>
            <a:xfrm>
              <a:off x="1048455" y="5875240"/>
              <a:ext cx="5167488" cy="938719"/>
            </a:xfrm>
            <a:prstGeom prst="rect">
              <a:avLst/>
            </a:prstGeom>
            <a:noFill/>
          </p:spPr>
          <p:txBody>
            <a:bodyPr wrap="square">
              <a:spAutoFit/>
            </a:bodyPr>
            <a:lstStyle/>
            <a:p>
              <a:pPr marL="1348740"/>
              <a:r>
                <a:rPr lang="de-DE" sz="1100" i="1" dirty="0">
                  <a:effectLst/>
                  <a:latin typeface="Calibri" panose="020F0502020204030204" pitchFamily="34" charset="0"/>
                  <a:ea typeface="Times New Roman" panose="02020603050405020304" pitchFamily="18" charset="0"/>
                </a:rPr>
                <a:t>Zwei Meister ihres Faches machen weiter. Das kleine Buch mit großen Lösungen zum Mitnehmen und mitdenken. </a:t>
              </a:r>
              <a:endParaRPr lang="de-DE" sz="1100" dirty="0">
                <a:effectLst/>
                <a:latin typeface="Times New Roman" panose="02020603050405020304" pitchFamily="18" charset="0"/>
                <a:ea typeface="Times New Roman" panose="02020603050405020304" pitchFamily="18" charset="0"/>
              </a:endParaRPr>
            </a:p>
            <a:p>
              <a:pPr marL="1348740"/>
              <a:r>
                <a:rPr lang="de-DE" sz="1100" i="1" dirty="0">
                  <a:effectLst/>
                  <a:latin typeface="Calibri" panose="020F0502020204030204" pitchFamily="34" charset="0"/>
                  <a:ea typeface="Times New Roman" panose="02020603050405020304" pitchFamily="18" charset="0"/>
                </a:rPr>
                <a:t>Sehr zu empfehlen!</a:t>
              </a:r>
              <a:r>
                <a:rPr lang="de-DE" sz="1100" b="1" dirty="0">
                  <a:effectLst/>
                  <a:latin typeface="Calibri" panose="020F0502020204030204" pitchFamily="34" charset="0"/>
                  <a:ea typeface="Calibri" panose="020F0502020204030204" pitchFamily="34" charset="0"/>
                </a:rPr>
                <a:t>	</a:t>
              </a:r>
            </a:p>
            <a:p>
              <a:pPr marL="1348740"/>
              <a:r>
                <a:rPr lang="de-DE" sz="1100" b="1" dirty="0">
                  <a:effectLst/>
                  <a:latin typeface="Calibri" panose="020F0502020204030204" pitchFamily="34" charset="0"/>
                  <a:ea typeface="Calibri" panose="020F0502020204030204" pitchFamily="34" charset="0"/>
                </a:rPr>
                <a:t>	</a:t>
              </a:r>
            </a:p>
            <a:p>
              <a:pPr marL="1348740"/>
              <a:r>
                <a:rPr lang="de-DE" sz="1100" b="1" dirty="0">
                  <a:latin typeface="Calibri" panose="020F0502020204030204" pitchFamily="34" charset="0"/>
                  <a:ea typeface="Calibri" panose="020F0502020204030204" pitchFamily="34" charset="0"/>
                </a:rPr>
                <a:t>			</a:t>
              </a:r>
              <a:r>
                <a:rPr lang="de-DE" sz="1100" b="1" dirty="0">
                  <a:effectLst/>
                  <a:latin typeface="Calibri" panose="020F0502020204030204" pitchFamily="34" charset="0"/>
                  <a:ea typeface="Calibri" panose="020F0502020204030204" pitchFamily="34" charset="0"/>
                </a:rPr>
                <a:t>Prof. Dr. Harald Lesch</a:t>
              </a:r>
              <a:endParaRPr lang="de-DE" sz="1100" dirty="0">
                <a:effectLst/>
                <a:latin typeface="Times New Roman" panose="02020603050405020304" pitchFamily="18" charset="0"/>
                <a:ea typeface="Times New Roman" panose="02020603050405020304" pitchFamily="18" charset="0"/>
              </a:endParaRPr>
            </a:p>
          </p:txBody>
        </p:sp>
        <p:pic>
          <p:nvPicPr>
            <p:cNvPr id="41" name="Grafik 40">
              <a:extLst>
                <a:ext uri="{FF2B5EF4-FFF2-40B4-BE49-F238E27FC236}">
                  <a16:creationId xmlns:a16="http://schemas.microsoft.com/office/drawing/2014/main" id="{470EA191-4853-4EAB-AA4E-690877424AC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01210" y="5858581"/>
              <a:ext cx="897890" cy="902970"/>
            </a:xfrm>
            <a:prstGeom prst="rect">
              <a:avLst/>
            </a:prstGeom>
            <a:noFill/>
            <a:ln>
              <a:noFill/>
            </a:ln>
          </p:spPr>
        </p:pic>
      </p:grpSp>
      <p:grpSp>
        <p:nvGrpSpPr>
          <p:cNvPr id="43" name="Gruppieren 42">
            <a:extLst>
              <a:ext uri="{FF2B5EF4-FFF2-40B4-BE49-F238E27FC236}">
                <a16:creationId xmlns:a16="http://schemas.microsoft.com/office/drawing/2014/main" id="{87ABE2CC-8259-4D7B-92E7-C9C1A79725D1}"/>
              </a:ext>
            </a:extLst>
          </p:cNvPr>
          <p:cNvGrpSpPr/>
          <p:nvPr/>
        </p:nvGrpSpPr>
        <p:grpSpPr>
          <a:xfrm>
            <a:off x="-25121" y="5478690"/>
            <a:ext cx="5319610" cy="1107996"/>
            <a:chOff x="-228745" y="5463301"/>
            <a:chExt cx="5319610" cy="1107996"/>
          </a:xfrm>
        </p:grpSpPr>
        <p:pic>
          <p:nvPicPr>
            <p:cNvPr id="2049" name="Grafik 1">
              <a:extLst>
                <a:ext uri="{FF2B5EF4-FFF2-40B4-BE49-F238E27FC236}">
                  <a16:creationId xmlns:a16="http://schemas.microsoft.com/office/drawing/2014/main" id="{233E0482-0F05-42E4-B48F-50BB1E5C30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11" y="5480816"/>
              <a:ext cx="901700" cy="9017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feld 43">
              <a:extLst>
                <a:ext uri="{FF2B5EF4-FFF2-40B4-BE49-F238E27FC236}">
                  <a16:creationId xmlns:a16="http://schemas.microsoft.com/office/drawing/2014/main" id="{DB125DB3-415E-4222-BB0F-3F80D2672372}"/>
                </a:ext>
              </a:extLst>
            </p:cNvPr>
            <p:cNvSpPr txBox="1"/>
            <p:nvPr/>
          </p:nvSpPr>
          <p:spPr>
            <a:xfrm>
              <a:off x="-228745" y="5463301"/>
              <a:ext cx="5319610" cy="1107996"/>
            </a:xfrm>
            <a:prstGeom prst="rect">
              <a:avLst/>
            </a:prstGeom>
            <a:noFill/>
          </p:spPr>
          <p:txBody>
            <a:bodyPr wrap="square">
              <a:spAutoFit/>
            </a:bodyPr>
            <a:lstStyle/>
            <a:p>
              <a:pPr marL="1348740"/>
              <a:r>
                <a:rPr lang="de-DE" sz="1100" i="1" dirty="0">
                  <a:effectLst/>
                  <a:latin typeface="Calibri" panose="020F0502020204030204" pitchFamily="34" charset="0"/>
                  <a:ea typeface="Times New Roman" panose="02020603050405020304" pitchFamily="18" charset="0"/>
                </a:rPr>
                <a:t>Klimaschutz ist Gesundheitsschutz. Toll das in diesem Buch so viele Lösungen verständlich gemacht werden, dass wir sofort damit loslegen können! </a:t>
              </a:r>
              <a:r>
                <a:rPr lang="de-DE" sz="1100" i="1" dirty="0">
                  <a:effectLst/>
                  <a:latin typeface="Calibri" panose="020F0502020204030204" pitchFamily="34" charset="0"/>
                  <a:ea typeface="Calibri" panose="020F0502020204030204" pitchFamily="34" charset="0"/>
                </a:rPr>
                <a:t>Denn das teuerste, was wir jetzt tun können, ist nichts.</a:t>
              </a:r>
              <a:r>
                <a:rPr lang="de-DE" sz="1100" b="1" dirty="0">
                  <a:effectLst/>
                  <a:latin typeface="Calibri" panose="020F0502020204030204" pitchFamily="34" charset="0"/>
                  <a:ea typeface="Times New Roman" panose="02020603050405020304" pitchFamily="18" charset="0"/>
                </a:rPr>
                <a:t>			</a:t>
              </a:r>
            </a:p>
            <a:p>
              <a:pPr marL="1348740"/>
              <a:r>
                <a:rPr lang="de-DE" sz="1100" b="1" dirty="0">
                  <a:latin typeface="Calibri" panose="020F0502020204030204" pitchFamily="34" charset="0"/>
                  <a:ea typeface="Times New Roman" panose="02020603050405020304" pitchFamily="18" charset="0"/>
                </a:rPr>
                <a:t>		                        </a:t>
              </a:r>
              <a:r>
                <a:rPr lang="de-DE" sz="1100" b="1" dirty="0">
                  <a:effectLst/>
                  <a:latin typeface="Calibri" panose="020F0502020204030204" pitchFamily="34" charset="0"/>
                  <a:ea typeface="Times New Roman" panose="02020603050405020304" pitchFamily="18" charset="0"/>
                </a:rPr>
                <a:t>Dr. Eckart von Hirschhausen</a:t>
              </a:r>
              <a:endParaRPr lang="de-DE" sz="1100" dirty="0">
                <a:effectLst/>
                <a:latin typeface="Times New Roman" panose="02020603050405020304" pitchFamily="18" charset="0"/>
                <a:ea typeface="Times New Roman" panose="02020603050405020304" pitchFamily="18" charset="0"/>
              </a:endParaRPr>
            </a:p>
            <a:p>
              <a:pPr marL="1348740"/>
              <a:endParaRPr lang="de-DE" sz="11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617688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9E66D9E-CB37-4A70-8EF6-648FA414409A}"/>
              </a:ext>
            </a:extLst>
          </p:cNvPr>
          <p:cNvPicPr>
            <a:picLocks noChangeAspect="1"/>
          </p:cNvPicPr>
          <p:nvPr/>
        </p:nvPicPr>
        <p:blipFill>
          <a:blip r:embed="rId3"/>
          <a:stretch>
            <a:fillRect/>
          </a:stretch>
        </p:blipFill>
        <p:spPr>
          <a:xfrm>
            <a:off x="2962275" y="634202"/>
            <a:ext cx="6267450" cy="6029325"/>
          </a:xfrm>
          <a:prstGeom prst="rect">
            <a:avLst/>
          </a:prstGeom>
        </p:spPr>
      </p:pic>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Folgen des Klimawandels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Der Unterschied zwischen einer 1,5 und 2 Grad Erwärmung</a:t>
            </a:r>
          </a:p>
        </p:txBody>
      </p:sp>
      <p:sp>
        <p:nvSpPr>
          <p:cNvPr id="7" name="Textfeld 15">
            <a:extLst>
              <a:ext uri="{FF2B5EF4-FFF2-40B4-BE49-F238E27FC236}">
                <a16:creationId xmlns:a16="http://schemas.microsoft.com/office/drawing/2014/main" id="{4B2E0637-D5C1-4B9B-B9A8-44C083FAB303}"/>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75000"/>
                  </a:schemeClr>
                </a:solidFill>
              </a:rPr>
              <a:t>Abbildung aus dem Buch „</a:t>
            </a:r>
            <a:r>
              <a:rPr lang="de-DE" dirty="0" err="1">
                <a:solidFill>
                  <a:schemeClr val="bg2">
                    <a:lumMod val="75000"/>
                  </a:schemeClr>
                </a:solidFill>
              </a:rPr>
              <a:t>Machste</a:t>
            </a:r>
            <a:r>
              <a:rPr lang="de-DE" dirty="0">
                <a:solidFill>
                  <a:schemeClr val="bg2">
                    <a:lumMod val="75000"/>
                  </a:schemeClr>
                </a:solidFill>
              </a:rPr>
              <a:t> dreckig – </a:t>
            </a:r>
            <a:r>
              <a:rPr lang="de-DE" dirty="0" err="1">
                <a:solidFill>
                  <a:schemeClr val="bg2">
                    <a:lumMod val="75000"/>
                  </a:schemeClr>
                </a:solidFill>
              </a:rPr>
              <a:t>Machste</a:t>
            </a:r>
            <a:r>
              <a:rPr lang="de-DE" dirty="0">
                <a:solidFill>
                  <a:schemeClr val="bg2">
                    <a:lumMod val="75000"/>
                  </a:schemeClr>
                </a:solidFill>
              </a:rPr>
              <a:t> sauber: Die Klimalösung“</a:t>
            </a:r>
            <a:endParaRPr dirty="0">
              <a:solidFill>
                <a:schemeClr val="bg2">
                  <a:lumMod val="75000"/>
                </a:schemeClr>
              </a:solidFill>
            </a:endParaRPr>
          </a:p>
        </p:txBody>
      </p:sp>
    </p:spTree>
    <p:extLst>
      <p:ext uri="{BB962C8B-B14F-4D97-AF65-F5344CB8AC3E}">
        <p14:creationId xmlns:p14="http://schemas.microsoft.com/office/powerpoint/2010/main" val="1358775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Wie können wir das 1,5 Grad-Limit einhalten?</a:t>
            </a:r>
          </a:p>
        </p:txBody>
      </p:sp>
      <p:pic>
        <p:nvPicPr>
          <p:cNvPr id="8" name="Grafik 7">
            <a:extLst>
              <a:ext uri="{FF2B5EF4-FFF2-40B4-BE49-F238E27FC236}">
                <a16:creationId xmlns:a16="http://schemas.microsoft.com/office/drawing/2014/main" id="{0F5BCDEB-0342-43A8-BB51-814F287CEAF0}"/>
              </a:ext>
            </a:extLst>
          </p:cNvPr>
          <p:cNvPicPr>
            <a:picLocks noChangeAspect="1"/>
          </p:cNvPicPr>
          <p:nvPr/>
        </p:nvPicPr>
        <p:blipFill>
          <a:blip r:embed="rId3"/>
          <a:stretch>
            <a:fillRect/>
          </a:stretch>
        </p:blipFill>
        <p:spPr>
          <a:xfrm>
            <a:off x="2786062" y="923925"/>
            <a:ext cx="6619875" cy="5010150"/>
          </a:xfrm>
          <a:prstGeom prst="rect">
            <a:avLst/>
          </a:prstGeom>
        </p:spPr>
      </p:pic>
      <p:sp>
        <p:nvSpPr>
          <p:cNvPr id="9" name="Textfeld 15">
            <a:extLst>
              <a:ext uri="{FF2B5EF4-FFF2-40B4-BE49-F238E27FC236}">
                <a16:creationId xmlns:a16="http://schemas.microsoft.com/office/drawing/2014/main" id="{B6118325-8AF7-4815-8CB6-824E73B09CEE}"/>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75000"/>
                  </a:schemeClr>
                </a:solidFill>
              </a:rPr>
              <a:t>Abbildung aus dem Buch „</a:t>
            </a:r>
            <a:r>
              <a:rPr lang="de-DE" dirty="0" err="1">
                <a:solidFill>
                  <a:schemeClr val="bg2">
                    <a:lumMod val="75000"/>
                  </a:schemeClr>
                </a:solidFill>
              </a:rPr>
              <a:t>Machste</a:t>
            </a:r>
            <a:r>
              <a:rPr lang="de-DE" dirty="0">
                <a:solidFill>
                  <a:schemeClr val="bg2">
                    <a:lumMod val="75000"/>
                  </a:schemeClr>
                </a:solidFill>
              </a:rPr>
              <a:t> dreckig – </a:t>
            </a:r>
            <a:r>
              <a:rPr lang="de-DE" dirty="0" err="1">
                <a:solidFill>
                  <a:schemeClr val="bg2">
                    <a:lumMod val="75000"/>
                  </a:schemeClr>
                </a:solidFill>
              </a:rPr>
              <a:t>Machste</a:t>
            </a:r>
            <a:r>
              <a:rPr lang="de-DE" dirty="0">
                <a:solidFill>
                  <a:schemeClr val="bg2">
                    <a:lumMod val="75000"/>
                  </a:schemeClr>
                </a:solidFill>
              </a:rPr>
              <a:t> sauber: Die Klimalösung“</a:t>
            </a:r>
            <a:endParaRPr dirty="0">
              <a:solidFill>
                <a:schemeClr val="bg2">
                  <a:lumMod val="75000"/>
                </a:schemeClr>
              </a:solidFill>
            </a:endParaRPr>
          </a:p>
        </p:txBody>
      </p:sp>
    </p:spTree>
    <p:extLst>
      <p:ext uri="{BB962C8B-B14F-4D97-AF65-F5344CB8AC3E}">
        <p14:creationId xmlns:p14="http://schemas.microsoft.com/office/powerpoint/2010/main" val="2508826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Wo entstehen die Treibhausgasemissionen?</a:t>
            </a:r>
          </a:p>
        </p:txBody>
      </p:sp>
      <p:pic>
        <p:nvPicPr>
          <p:cNvPr id="5" name="Grafik 4">
            <a:extLst>
              <a:ext uri="{FF2B5EF4-FFF2-40B4-BE49-F238E27FC236}">
                <a16:creationId xmlns:a16="http://schemas.microsoft.com/office/drawing/2014/main" id="{20B9F910-8FBB-4BE5-AF00-6B1096D8282A}"/>
              </a:ext>
            </a:extLst>
          </p:cNvPr>
          <p:cNvPicPr>
            <a:picLocks noChangeAspect="1"/>
          </p:cNvPicPr>
          <p:nvPr/>
        </p:nvPicPr>
        <p:blipFill>
          <a:blip r:embed="rId3"/>
          <a:stretch>
            <a:fillRect/>
          </a:stretch>
        </p:blipFill>
        <p:spPr>
          <a:xfrm>
            <a:off x="0" y="1505484"/>
            <a:ext cx="12192000" cy="3847031"/>
          </a:xfrm>
          <a:prstGeom prst="rect">
            <a:avLst/>
          </a:prstGeom>
        </p:spPr>
      </p:pic>
      <p:sp>
        <p:nvSpPr>
          <p:cNvPr id="7" name="Textfeld 15">
            <a:extLst>
              <a:ext uri="{FF2B5EF4-FFF2-40B4-BE49-F238E27FC236}">
                <a16:creationId xmlns:a16="http://schemas.microsoft.com/office/drawing/2014/main" id="{36B18E47-C4EC-4E87-8B6E-B3762ACE0FB1}"/>
              </a:ext>
            </a:extLst>
          </p:cNvPr>
          <p:cNvSpPr txBox="1"/>
          <p:nvPr/>
        </p:nvSpPr>
        <p:spPr>
          <a:xfrm>
            <a:off x="6762750" y="6611779"/>
            <a:ext cx="60579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75000"/>
                  </a:schemeClr>
                </a:solidFill>
              </a:rPr>
              <a:t>Abbildung aus dem Buch „</a:t>
            </a:r>
            <a:r>
              <a:rPr lang="de-DE" dirty="0" err="1">
                <a:solidFill>
                  <a:schemeClr val="bg2">
                    <a:lumMod val="75000"/>
                  </a:schemeClr>
                </a:solidFill>
              </a:rPr>
              <a:t>Machste</a:t>
            </a:r>
            <a:r>
              <a:rPr lang="de-DE" dirty="0">
                <a:solidFill>
                  <a:schemeClr val="bg2">
                    <a:lumMod val="75000"/>
                  </a:schemeClr>
                </a:solidFill>
              </a:rPr>
              <a:t> dreckig – </a:t>
            </a:r>
            <a:r>
              <a:rPr lang="de-DE" dirty="0" err="1">
                <a:solidFill>
                  <a:schemeClr val="bg2">
                    <a:lumMod val="75000"/>
                  </a:schemeClr>
                </a:solidFill>
              </a:rPr>
              <a:t>Machste</a:t>
            </a:r>
            <a:r>
              <a:rPr lang="de-DE" dirty="0">
                <a:solidFill>
                  <a:schemeClr val="bg2">
                    <a:lumMod val="75000"/>
                  </a:schemeClr>
                </a:solidFill>
              </a:rPr>
              <a:t> sauber: Die Klimalösung“ </a:t>
            </a:r>
            <a:r>
              <a:rPr lang="de-DE" sz="1000" dirty="0">
                <a:solidFill>
                  <a:schemeClr val="bg2">
                    <a:lumMod val="75000"/>
                  </a:schemeClr>
                </a:solidFill>
              </a:rPr>
              <a:t>nach Lamb et al. (2021)</a:t>
            </a:r>
            <a:endParaRPr dirty="0">
              <a:solidFill>
                <a:schemeClr val="bg2">
                  <a:lumMod val="75000"/>
                </a:schemeClr>
              </a:solidFill>
            </a:endParaRPr>
          </a:p>
        </p:txBody>
      </p:sp>
    </p:spTree>
    <p:extLst>
      <p:ext uri="{BB962C8B-B14F-4D97-AF65-F5344CB8AC3E}">
        <p14:creationId xmlns:p14="http://schemas.microsoft.com/office/powerpoint/2010/main" val="1898994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A124DE9-3F34-4DB5-848D-50BD461EABE4}"/>
              </a:ext>
            </a:extLst>
          </p:cNvPr>
          <p:cNvPicPr>
            <a:picLocks noChangeAspect="1"/>
          </p:cNvPicPr>
          <p:nvPr/>
        </p:nvPicPr>
        <p:blipFill>
          <a:blip r:embed="rId3"/>
          <a:stretch>
            <a:fillRect/>
          </a:stretch>
        </p:blipFill>
        <p:spPr>
          <a:xfrm>
            <a:off x="0" y="787055"/>
            <a:ext cx="12192000" cy="5660571"/>
          </a:xfrm>
          <a:prstGeom prst="rect">
            <a:avLst/>
          </a:prstGeom>
        </p:spPr>
      </p:pic>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20" y="410374"/>
            <a:ext cx="4052470"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Das Klimaproblem ist ein Energieproblem…</a:t>
            </a:r>
          </a:p>
          <a:p>
            <a:endParaRPr lang="de-DE" dirty="0"/>
          </a:p>
          <a:p>
            <a:r>
              <a:rPr lang="de-DE" dirty="0"/>
              <a:t>… aber noch immer stammt der Großteil der weltweit benötigten Primärenergie aus fossilen Energien!</a:t>
            </a:r>
          </a:p>
        </p:txBody>
      </p:sp>
      <p:sp>
        <p:nvSpPr>
          <p:cNvPr id="10" name="Textfeld 15">
            <a:extLst>
              <a:ext uri="{FF2B5EF4-FFF2-40B4-BE49-F238E27FC236}">
                <a16:creationId xmlns:a16="http://schemas.microsoft.com/office/drawing/2014/main" id="{E47A7E4D-B9B8-4174-8468-19575C0D498B}"/>
              </a:ext>
            </a:extLst>
          </p:cNvPr>
          <p:cNvSpPr txBox="1"/>
          <p:nvPr/>
        </p:nvSpPr>
        <p:spPr>
          <a:xfrm>
            <a:off x="4391025" y="6611779"/>
            <a:ext cx="79248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75000"/>
                  </a:schemeClr>
                </a:solidFill>
              </a:rPr>
              <a:t>Abbildung aus dem Buch „</a:t>
            </a:r>
            <a:r>
              <a:rPr lang="de-DE" dirty="0" err="1">
                <a:solidFill>
                  <a:schemeClr val="bg2">
                    <a:lumMod val="75000"/>
                  </a:schemeClr>
                </a:solidFill>
              </a:rPr>
              <a:t>Machste</a:t>
            </a:r>
            <a:r>
              <a:rPr lang="de-DE" dirty="0">
                <a:solidFill>
                  <a:schemeClr val="bg2">
                    <a:lumMod val="75000"/>
                  </a:schemeClr>
                </a:solidFill>
              </a:rPr>
              <a:t> dreckig – </a:t>
            </a:r>
            <a:r>
              <a:rPr lang="de-DE" dirty="0" err="1">
                <a:solidFill>
                  <a:schemeClr val="bg2">
                    <a:lumMod val="75000"/>
                  </a:schemeClr>
                </a:solidFill>
              </a:rPr>
              <a:t>Machste</a:t>
            </a:r>
            <a:r>
              <a:rPr lang="de-DE" dirty="0">
                <a:solidFill>
                  <a:schemeClr val="bg2">
                    <a:lumMod val="75000"/>
                  </a:schemeClr>
                </a:solidFill>
              </a:rPr>
              <a:t> sauber: Die Klimalösung“ nach </a:t>
            </a:r>
            <a:r>
              <a:rPr lang="de-DE" sz="1000" i="1" dirty="0">
                <a:solidFill>
                  <a:schemeClr val="bg2">
                    <a:lumMod val="75000"/>
                  </a:schemeClr>
                </a:solidFill>
              </a:rPr>
              <a:t>Vaclav </a:t>
            </a:r>
            <a:r>
              <a:rPr lang="de-DE" sz="1000" i="1" dirty="0" err="1">
                <a:solidFill>
                  <a:schemeClr val="bg2">
                    <a:lumMod val="75000"/>
                  </a:schemeClr>
                </a:solidFill>
              </a:rPr>
              <a:t>Smil</a:t>
            </a:r>
            <a:r>
              <a:rPr lang="de-DE" sz="1000" i="1" dirty="0">
                <a:solidFill>
                  <a:schemeClr val="bg2">
                    <a:lumMod val="75000"/>
                  </a:schemeClr>
                </a:solidFill>
              </a:rPr>
              <a:t> (2017) &amp; BP Statistical Review </a:t>
            </a:r>
            <a:r>
              <a:rPr lang="de-DE" sz="1000" i="1" dirty="0" err="1">
                <a:solidFill>
                  <a:schemeClr val="bg2">
                    <a:lumMod val="75000"/>
                  </a:schemeClr>
                </a:solidFill>
              </a:rPr>
              <a:t>of</a:t>
            </a:r>
            <a:r>
              <a:rPr lang="de-DE" sz="1000" i="1" dirty="0">
                <a:solidFill>
                  <a:schemeClr val="bg2">
                    <a:lumMod val="75000"/>
                  </a:schemeClr>
                </a:solidFill>
              </a:rPr>
              <a:t> World </a:t>
            </a:r>
            <a:r>
              <a:rPr lang="de-DE" sz="1000" i="1" dirty="0" err="1">
                <a:solidFill>
                  <a:schemeClr val="bg2">
                    <a:lumMod val="75000"/>
                  </a:schemeClr>
                </a:solidFill>
              </a:rPr>
              <a:t>Eergy</a:t>
            </a:r>
            <a:r>
              <a:rPr lang="de-DE" sz="1000" i="1" dirty="0">
                <a:solidFill>
                  <a:schemeClr val="bg2">
                    <a:lumMod val="75000"/>
                  </a:schemeClr>
                </a:solidFill>
              </a:rPr>
              <a:t> (2021)</a:t>
            </a:r>
            <a:endParaRPr dirty="0">
              <a:solidFill>
                <a:schemeClr val="bg2">
                  <a:lumMod val="75000"/>
                </a:schemeClr>
              </a:solidFill>
            </a:endParaRPr>
          </a:p>
        </p:txBody>
      </p:sp>
    </p:spTree>
    <p:extLst>
      <p:ext uri="{BB962C8B-B14F-4D97-AF65-F5344CB8AC3E}">
        <p14:creationId xmlns:p14="http://schemas.microsoft.com/office/powerpoint/2010/main" val="4207880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Erneuerbare Energien werden immer wettbewerbsfähiger!</a:t>
            </a:r>
          </a:p>
          <a:p>
            <a:endParaRPr lang="de-DE" dirty="0"/>
          </a:p>
        </p:txBody>
      </p:sp>
      <p:pic>
        <p:nvPicPr>
          <p:cNvPr id="5" name="Grafik 4">
            <a:extLst>
              <a:ext uri="{FF2B5EF4-FFF2-40B4-BE49-F238E27FC236}">
                <a16:creationId xmlns:a16="http://schemas.microsoft.com/office/drawing/2014/main" id="{1BDF3854-1310-4D34-8889-7EA588CAA544}"/>
              </a:ext>
            </a:extLst>
          </p:cNvPr>
          <p:cNvPicPr>
            <a:picLocks noChangeAspect="1"/>
          </p:cNvPicPr>
          <p:nvPr/>
        </p:nvPicPr>
        <p:blipFill>
          <a:blip r:embed="rId3"/>
          <a:stretch>
            <a:fillRect/>
          </a:stretch>
        </p:blipFill>
        <p:spPr>
          <a:xfrm>
            <a:off x="2881312" y="1000125"/>
            <a:ext cx="6429375" cy="4857750"/>
          </a:xfrm>
          <a:prstGeom prst="rect">
            <a:avLst/>
          </a:prstGeom>
        </p:spPr>
      </p:pic>
      <p:sp>
        <p:nvSpPr>
          <p:cNvPr id="7" name="Textfeld 15">
            <a:extLst>
              <a:ext uri="{FF2B5EF4-FFF2-40B4-BE49-F238E27FC236}">
                <a16:creationId xmlns:a16="http://schemas.microsoft.com/office/drawing/2014/main" id="{9AADD8C1-6FEA-4211-812E-64B373DA8A3E}"/>
              </a:ext>
            </a:extLst>
          </p:cNvPr>
          <p:cNvSpPr txBox="1"/>
          <p:nvPr/>
        </p:nvSpPr>
        <p:spPr>
          <a:xfrm>
            <a:off x="7129462" y="6611779"/>
            <a:ext cx="79248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75000"/>
                  </a:schemeClr>
                </a:solidFill>
              </a:rPr>
              <a:t>Abbildung aus dem Buch „</a:t>
            </a:r>
            <a:r>
              <a:rPr lang="de-DE" dirty="0" err="1">
                <a:solidFill>
                  <a:schemeClr val="bg2">
                    <a:lumMod val="75000"/>
                  </a:schemeClr>
                </a:solidFill>
              </a:rPr>
              <a:t>Machste</a:t>
            </a:r>
            <a:r>
              <a:rPr lang="de-DE" dirty="0">
                <a:solidFill>
                  <a:schemeClr val="bg2">
                    <a:lumMod val="75000"/>
                  </a:schemeClr>
                </a:solidFill>
              </a:rPr>
              <a:t> dreckig – </a:t>
            </a:r>
            <a:r>
              <a:rPr lang="de-DE" dirty="0" err="1">
                <a:solidFill>
                  <a:schemeClr val="bg2">
                    <a:lumMod val="75000"/>
                  </a:schemeClr>
                </a:solidFill>
              </a:rPr>
              <a:t>Machste</a:t>
            </a:r>
            <a:r>
              <a:rPr lang="de-DE" dirty="0">
                <a:solidFill>
                  <a:schemeClr val="bg2">
                    <a:lumMod val="75000"/>
                  </a:schemeClr>
                </a:solidFill>
              </a:rPr>
              <a:t> sauber: Die Klimalösung“ nach </a:t>
            </a:r>
            <a:r>
              <a:rPr lang="de-DE" sz="1000" i="1" dirty="0">
                <a:solidFill>
                  <a:schemeClr val="bg2">
                    <a:lumMod val="75000"/>
                  </a:schemeClr>
                </a:solidFill>
              </a:rPr>
              <a:t>IEA (2021)</a:t>
            </a:r>
            <a:endParaRPr dirty="0">
              <a:solidFill>
                <a:schemeClr val="bg2">
                  <a:lumMod val="75000"/>
                </a:schemeClr>
              </a:solidFill>
            </a:endParaRPr>
          </a:p>
        </p:txBody>
      </p:sp>
    </p:spTree>
    <p:extLst>
      <p:ext uri="{BB962C8B-B14F-4D97-AF65-F5344CB8AC3E}">
        <p14:creationId xmlns:p14="http://schemas.microsoft.com/office/powerpoint/2010/main" val="2339122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A6DA44EC-543D-4445-ACFA-A045DD02C531}"/>
              </a:ext>
            </a:extLst>
          </p:cNvPr>
          <p:cNvPicPr>
            <a:picLocks noChangeAspect="1"/>
          </p:cNvPicPr>
          <p:nvPr/>
        </p:nvPicPr>
        <p:blipFill>
          <a:blip r:embed="rId3"/>
          <a:stretch>
            <a:fillRect/>
          </a:stretch>
        </p:blipFill>
        <p:spPr>
          <a:xfrm>
            <a:off x="0" y="810484"/>
            <a:ext cx="12192000" cy="6047232"/>
          </a:xfrm>
          <a:prstGeom prst="rect">
            <a:avLst/>
          </a:prstGeom>
        </p:spPr>
      </p:pic>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Smart-</a:t>
            </a:r>
            <a:r>
              <a:rPr lang="de-DE" dirty="0" err="1"/>
              <a:t>Grid</a:t>
            </a:r>
            <a:r>
              <a:rPr lang="de-DE" dirty="0"/>
              <a:t> – das Energiesystem der Zukunft</a:t>
            </a:r>
          </a:p>
        </p:txBody>
      </p:sp>
      <p:sp>
        <p:nvSpPr>
          <p:cNvPr id="15" name="Textfeld 15">
            <a:extLst>
              <a:ext uri="{FF2B5EF4-FFF2-40B4-BE49-F238E27FC236}">
                <a16:creationId xmlns:a16="http://schemas.microsoft.com/office/drawing/2014/main" id="{509C209B-6219-42D1-865D-5CCCA6099593}"/>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75000"/>
                  </a:schemeClr>
                </a:solidFill>
              </a:rPr>
              <a:t>Abbildung aus dem Buch „</a:t>
            </a:r>
            <a:r>
              <a:rPr lang="de-DE" dirty="0" err="1">
                <a:solidFill>
                  <a:schemeClr val="bg2">
                    <a:lumMod val="75000"/>
                  </a:schemeClr>
                </a:solidFill>
              </a:rPr>
              <a:t>Machste</a:t>
            </a:r>
            <a:r>
              <a:rPr lang="de-DE" dirty="0">
                <a:solidFill>
                  <a:schemeClr val="bg2">
                    <a:lumMod val="75000"/>
                  </a:schemeClr>
                </a:solidFill>
              </a:rPr>
              <a:t> dreckig – </a:t>
            </a:r>
            <a:r>
              <a:rPr lang="de-DE" dirty="0" err="1">
                <a:solidFill>
                  <a:schemeClr val="bg2">
                    <a:lumMod val="75000"/>
                  </a:schemeClr>
                </a:solidFill>
              </a:rPr>
              <a:t>Machste</a:t>
            </a:r>
            <a:r>
              <a:rPr lang="de-DE" dirty="0">
                <a:solidFill>
                  <a:schemeClr val="bg2">
                    <a:lumMod val="75000"/>
                  </a:schemeClr>
                </a:solidFill>
              </a:rPr>
              <a:t> sauber: Die Klimalösung“</a:t>
            </a:r>
            <a:endParaRPr dirty="0">
              <a:solidFill>
                <a:schemeClr val="bg2">
                  <a:lumMod val="75000"/>
                </a:schemeClr>
              </a:solidFill>
            </a:endParaRPr>
          </a:p>
        </p:txBody>
      </p:sp>
    </p:spTree>
    <p:extLst>
      <p:ext uri="{BB962C8B-B14F-4D97-AF65-F5344CB8AC3E}">
        <p14:creationId xmlns:p14="http://schemas.microsoft.com/office/powerpoint/2010/main" val="2717879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16EDBAB-30A4-45C6-8427-634015F3DFDD}"/>
              </a:ext>
            </a:extLst>
          </p:cNvPr>
          <p:cNvPicPr>
            <a:picLocks noChangeAspect="1"/>
          </p:cNvPicPr>
          <p:nvPr/>
        </p:nvPicPr>
        <p:blipFill rotWithShape="1">
          <a:blip r:embed="rId3"/>
          <a:srcRect t="17596"/>
          <a:stretch/>
        </p:blipFill>
        <p:spPr>
          <a:xfrm>
            <a:off x="280987" y="1130032"/>
            <a:ext cx="11630025" cy="5533495"/>
          </a:xfrm>
          <a:prstGeom prst="rect">
            <a:avLst/>
          </a:prstGeom>
        </p:spPr>
      </p:pic>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Zukünftig wird Solarenergie weltweit am meisten Energie liefern!</a:t>
            </a:r>
          </a:p>
        </p:txBody>
      </p:sp>
      <p:sp>
        <p:nvSpPr>
          <p:cNvPr id="7" name="Textfeld 15">
            <a:extLst>
              <a:ext uri="{FF2B5EF4-FFF2-40B4-BE49-F238E27FC236}">
                <a16:creationId xmlns:a16="http://schemas.microsoft.com/office/drawing/2014/main" id="{5BA834F3-C418-4E62-9BBD-7E997C0A9C75}"/>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75000"/>
                  </a:schemeClr>
                </a:solidFill>
              </a:rPr>
              <a:t>Abbildung aus dem Buch „</a:t>
            </a:r>
            <a:r>
              <a:rPr lang="de-DE" dirty="0" err="1">
                <a:solidFill>
                  <a:schemeClr val="bg2">
                    <a:lumMod val="75000"/>
                  </a:schemeClr>
                </a:solidFill>
              </a:rPr>
              <a:t>Machste</a:t>
            </a:r>
            <a:r>
              <a:rPr lang="de-DE" dirty="0">
                <a:solidFill>
                  <a:schemeClr val="bg2">
                    <a:lumMod val="75000"/>
                  </a:schemeClr>
                </a:solidFill>
              </a:rPr>
              <a:t> dreckig – </a:t>
            </a:r>
            <a:r>
              <a:rPr lang="de-DE" dirty="0" err="1">
                <a:solidFill>
                  <a:schemeClr val="bg2">
                    <a:lumMod val="75000"/>
                  </a:schemeClr>
                </a:solidFill>
              </a:rPr>
              <a:t>Machste</a:t>
            </a:r>
            <a:r>
              <a:rPr lang="de-DE" dirty="0">
                <a:solidFill>
                  <a:schemeClr val="bg2">
                    <a:lumMod val="75000"/>
                  </a:schemeClr>
                </a:solidFill>
              </a:rPr>
              <a:t> sauber: Die Klimalösung“</a:t>
            </a:r>
            <a:endParaRPr dirty="0">
              <a:solidFill>
                <a:schemeClr val="bg2">
                  <a:lumMod val="75000"/>
                </a:schemeClr>
              </a:solidFill>
            </a:endParaRPr>
          </a:p>
        </p:txBody>
      </p:sp>
    </p:spTree>
    <p:extLst>
      <p:ext uri="{BB962C8B-B14F-4D97-AF65-F5344CB8AC3E}">
        <p14:creationId xmlns:p14="http://schemas.microsoft.com/office/powerpoint/2010/main" val="1208086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27ABF6CC-59C0-4B77-AC58-EFD61D09E209}"/>
              </a:ext>
            </a:extLst>
          </p:cNvPr>
          <p:cNvPicPr>
            <a:picLocks noChangeAspect="1"/>
          </p:cNvPicPr>
          <p:nvPr/>
        </p:nvPicPr>
        <p:blipFill>
          <a:blip r:embed="rId3"/>
          <a:stretch>
            <a:fillRect/>
          </a:stretch>
        </p:blipFill>
        <p:spPr>
          <a:xfrm>
            <a:off x="2610228" y="147328"/>
            <a:ext cx="6971543" cy="6710672"/>
          </a:xfrm>
          <a:prstGeom prst="rect">
            <a:avLst/>
          </a:prstGeom>
        </p:spPr>
      </p:pic>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Wind in Deutschland</a:t>
            </a:r>
          </a:p>
        </p:txBody>
      </p:sp>
      <p:sp>
        <p:nvSpPr>
          <p:cNvPr id="5" name="Textfeld 15">
            <a:extLst>
              <a:ext uri="{FF2B5EF4-FFF2-40B4-BE49-F238E27FC236}">
                <a16:creationId xmlns:a16="http://schemas.microsoft.com/office/drawing/2014/main" id="{45C904B4-9BAF-4B9A-BD13-70976571B3BC}"/>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75000"/>
                  </a:schemeClr>
                </a:solidFill>
              </a:rPr>
              <a:t>Abbildung aus dem Buch „</a:t>
            </a:r>
            <a:r>
              <a:rPr lang="de-DE" dirty="0" err="1">
                <a:solidFill>
                  <a:schemeClr val="bg2">
                    <a:lumMod val="75000"/>
                  </a:schemeClr>
                </a:solidFill>
              </a:rPr>
              <a:t>Machste</a:t>
            </a:r>
            <a:r>
              <a:rPr lang="de-DE" dirty="0">
                <a:solidFill>
                  <a:schemeClr val="bg2">
                    <a:lumMod val="75000"/>
                  </a:schemeClr>
                </a:solidFill>
              </a:rPr>
              <a:t> dreckig – </a:t>
            </a:r>
            <a:r>
              <a:rPr lang="de-DE" dirty="0" err="1">
                <a:solidFill>
                  <a:schemeClr val="bg2">
                    <a:lumMod val="75000"/>
                  </a:schemeClr>
                </a:solidFill>
              </a:rPr>
              <a:t>Machste</a:t>
            </a:r>
            <a:r>
              <a:rPr lang="de-DE" dirty="0">
                <a:solidFill>
                  <a:schemeClr val="bg2">
                    <a:lumMod val="75000"/>
                  </a:schemeClr>
                </a:solidFill>
              </a:rPr>
              <a:t> sauber: Die Klimalösung“</a:t>
            </a:r>
            <a:endParaRPr dirty="0">
              <a:solidFill>
                <a:schemeClr val="bg2">
                  <a:lumMod val="75000"/>
                </a:schemeClr>
              </a:solidFill>
            </a:endParaRPr>
          </a:p>
        </p:txBody>
      </p:sp>
    </p:spTree>
    <p:extLst>
      <p:ext uri="{BB962C8B-B14F-4D97-AF65-F5344CB8AC3E}">
        <p14:creationId xmlns:p14="http://schemas.microsoft.com/office/powerpoint/2010/main" val="1635790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Energiespeicher unterstützen eine stabile Energieversorgung.</a:t>
            </a:r>
          </a:p>
        </p:txBody>
      </p:sp>
      <p:pic>
        <p:nvPicPr>
          <p:cNvPr id="6" name="Grafik 5">
            <a:extLst>
              <a:ext uri="{FF2B5EF4-FFF2-40B4-BE49-F238E27FC236}">
                <a16:creationId xmlns:a16="http://schemas.microsoft.com/office/drawing/2014/main" id="{2BA25B89-4E9F-4CA7-8F77-7E6125D94910}"/>
              </a:ext>
            </a:extLst>
          </p:cNvPr>
          <p:cNvPicPr>
            <a:picLocks noChangeAspect="1"/>
          </p:cNvPicPr>
          <p:nvPr/>
        </p:nvPicPr>
        <p:blipFill>
          <a:blip r:embed="rId3"/>
          <a:stretch>
            <a:fillRect/>
          </a:stretch>
        </p:blipFill>
        <p:spPr>
          <a:xfrm>
            <a:off x="2662237" y="1023937"/>
            <a:ext cx="6867525" cy="4810125"/>
          </a:xfrm>
          <a:prstGeom prst="rect">
            <a:avLst/>
          </a:prstGeom>
        </p:spPr>
      </p:pic>
      <p:sp>
        <p:nvSpPr>
          <p:cNvPr id="5" name="Textfeld 15">
            <a:extLst>
              <a:ext uri="{FF2B5EF4-FFF2-40B4-BE49-F238E27FC236}">
                <a16:creationId xmlns:a16="http://schemas.microsoft.com/office/drawing/2014/main" id="{999D1F9B-7EEE-4456-B38B-DF86C7A6803E}"/>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75000"/>
                  </a:schemeClr>
                </a:solidFill>
              </a:rPr>
              <a:t>Abbildung aus dem Buch „</a:t>
            </a:r>
            <a:r>
              <a:rPr lang="de-DE" dirty="0" err="1">
                <a:solidFill>
                  <a:schemeClr val="bg2">
                    <a:lumMod val="75000"/>
                  </a:schemeClr>
                </a:solidFill>
              </a:rPr>
              <a:t>Machste</a:t>
            </a:r>
            <a:r>
              <a:rPr lang="de-DE" dirty="0">
                <a:solidFill>
                  <a:schemeClr val="bg2">
                    <a:lumMod val="75000"/>
                  </a:schemeClr>
                </a:solidFill>
              </a:rPr>
              <a:t> dreckig – </a:t>
            </a:r>
            <a:r>
              <a:rPr lang="de-DE" dirty="0" err="1">
                <a:solidFill>
                  <a:schemeClr val="bg2">
                    <a:lumMod val="75000"/>
                  </a:schemeClr>
                </a:solidFill>
              </a:rPr>
              <a:t>Machste</a:t>
            </a:r>
            <a:r>
              <a:rPr lang="de-DE" dirty="0">
                <a:solidFill>
                  <a:schemeClr val="bg2">
                    <a:lumMod val="75000"/>
                  </a:schemeClr>
                </a:solidFill>
              </a:rPr>
              <a:t> sauber: Die Klimalösung“</a:t>
            </a:r>
            <a:endParaRPr dirty="0">
              <a:solidFill>
                <a:schemeClr val="bg2">
                  <a:lumMod val="75000"/>
                </a:schemeClr>
              </a:solidFill>
            </a:endParaRPr>
          </a:p>
        </p:txBody>
      </p:sp>
    </p:spTree>
    <p:extLst>
      <p:ext uri="{BB962C8B-B14F-4D97-AF65-F5344CB8AC3E}">
        <p14:creationId xmlns:p14="http://schemas.microsoft.com/office/powerpoint/2010/main" val="2028425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362DD72-7677-474E-82B7-7337E3A40864}"/>
              </a:ext>
            </a:extLst>
          </p:cNvPr>
          <p:cNvPicPr>
            <a:picLocks noChangeAspect="1"/>
          </p:cNvPicPr>
          <p:nvPr/>
        </p:nvPicPr>
        <p:blipFill>
          <a:blip r:embed="rId3"/>
          <a:stretch>
            <a:fillRect/>
          </a:stretch>
        </p:blipFill>
        <p:spPr>
          <a:xfrm>
            <a:off x="3578679" y="465364"/>
            <a:ext cx="6762750" cy="6153150"/>
          </a:xfrm>
          <a:prstGeom prst="rect">
            <a:avLst/>
          </a:prstGeom>
        </p:spPr>
      </p:pic>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4458870"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Es gibt nicht den Einen Energiespeicher für alle Zwecke, sondern verschiedene Energiespeicher werden sich ergänzen!</a:t>
            </a:r>
          </a:p>
        </p:txBody>
      </p:sp>
      <p:sp>
        <p:nvSpPr>
          <p:cNvPr id="7" name="Textfeld 15">
            <a:extLst>
              <a:ext uri="{FF2B5EF4-FFF2-40B4-BE49-F238E27FC236}">
                <a16:creationId xmlns:a16="http://schemas.microsoft.com/office/drawing/2014/main" id="{50085DFC-3D4A-4E59-A226-59B0A15E97DD}"/>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75000"/>
                  </a:schemeClr>
                </a:solidFill>
              </a:rPr>
              <a:t>Abbildung aus dem Buch „</a:t>
            </a:r>
            <a:r>
              <a:rPr lang="de-DE" dirty="0" err="1">
                <a:solidFill>
                  <a:schemeClr val="bg2">
                    <a:lumMod val="75000"/>
                  </a:schemeClr>
                </a:solidFill>
              </a:rPr>
              <a:t>Machste</a:t>
            </a:r>
            <a:r>
              <a:rPr lang="de-DE" dirty="0">
                <a:solidFill>
                  <a:schemeClr val="bg2">
                    <a:lumMod val="75000"/>
                  </a:schemeClr>
                </a:solidFill>
              </a:rPr>
              <a:t> dreckig – </a:t>
            </a:r>
            <a:r>
              <a:rPr lang="de-DE" dirty="0" err="1">
                <a:solidFill>
                  <a:schemeClr val="bg2">
                    <a:lumMod val="75000"/>
                  </a:schemeClr>
                </a:solidFill>
              </a:rPr>
              <a:t>Machste</a:t>
            </a:r>
            <a:r>
              <a:rPr lang="de-DE" dirty="0">
                <a:solidFill>
                  <a:schemeClr val="bg2">
                    <a:lumMod val="75000"/>
                  </a:schemeClr>
                </a:solidFill>
              </a:rPr>
              <a:t> sauber: Die Klimalösung“</a:t>
            </a:r>
            <a:endParaRPr dirty="0">
              <a:solidFill>
                <a:schemeClr val="bg2">
                  <a:lumMod val="75000"/>
                </a:schemeClr>
              </a:solidFill>
            </a:endParaRPr>
          </a:p>
        </p:txBody>
      </p:sp>
    </p:spTree>
    <p:extLst>
      <p:ext uri="{BB962C8B-B14F-4D97-AF65-F5344CB8AC3E}">
        <p14:creationId xmlns:p14="http://schemas.microsoft.com/office/powerpoint/2010/main" val="4133595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15">
            <a:extLst>
              <a:ext uri="{FF2B5EF4-FFF2-40B4-BE49-F238E27FC236}">
                <a16:creationId xmlns:a16="http://schemas.microsoft.com/office/drawing/2014/main" id="{480B884E-E287-4B8A-ABD9-530AD62C878A}"/>
              </a:ext>
            </a:extLst>
          </p:cNvPr>
          <p:cNvSpPr txBox="1"/>
          <p:nvPr/>
        </p:nvSpPr>
        <p:spPr>
          <a:xfrm>
            <a:off x="429220" y="194473"/>
            <a:ext cx="3421381"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t>GRUNDLAGEN DES KLIMAS</a:t>
            </a:r>
          </a:p>
        </p:txBody>
      </p:sp>
      <p:sp>
        <p:nvSpPr>
          <p:cNvPr id="5" name="Textfeld 15">
            <a:extLst>
              <a:ext uri="{FF2B5EF4-FFF2-40B4-BE49-F238E27FC236}">
                <a16:creationId xmlns:a16="http://schemas.microsoft.com/office/drawing/2014/main" id="{F05EE6FB-DB39-43A5-A2F6-F87BAE6D143D}"/>
              </a:ext>
            </a:extLst>
          </p:cNvPr>
          <p:cNvSpPr txBox="1"/>
          <p:nvPr/>
        </p:nvSpPr>
        <p:spPr>
          <a:xfrm>
            <a:off x="429220" y="410374"/>
            <a:ext cx="6045418"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solidFill>
                  <a:srgbClr val="4BA5A2"/>
                </a:solidFill>
              </a:defRPr>
            </a:lvl1pPr>
          </a:lstStyle>
          <a:p>
            <a:r>
              <a:rPr lang="de-DE" dirty="0"/>
              <a:t>Der Unterschied zwischen </a:t>
            </a:r>
            <a:r>
              <a:rPr dirty="0"/>
              <a:t>Wetter </a:t>
            </a:r>
            <a:r>
              <a:rPr lang="de-DE" dirty="0"/>
              <a:t>und</a:t>
            </a:r>
            <a:r>
              <a:rPr dirty="0"/>
              <a:t> Klima</a:t>
            </a:r>
          </a:p>
        </p:txBody>
      </p:sp>
      <p:pic>
        <p:nvPicPr>
          <p:cNvPr id="6" name="Grafik 6" descr="Grafik 6">
            <a:extLst>
              <a:ext uri="{FF2B5EF4-FFF2-40B4-BE49-F238E27FC236}">
                <a16:creationId xmlns:a16="http://schemas.microsoft.com/office/drawing/2014/main" id="{3594E6AF-A1C5-43DC-BE07-8C88A7FE4E26}"/>
              </a:ext>
            </a:extLst>
          </p:cNvPr>
          <p:cNvPicPr>
            <a:picLocks noChangeAspect="1"/>
          </p:cNvPicPr>
          <p:nvPr/>
        </p:nvPicPr>
        <p:blipFill>
          <a:blip r:embed="rId3"/>
          <a:srcRect l="6611" r="6610"/>
          <a:stretch>
            <a:fillRect/>
          </a:stretch>
        </p:blipFill>
        <p:spPr>
          <a:xfrm>
            <a:off x="7673344" y="899027"/>
            <a:ext cx="3431537" cy="2573653"/>
          </a:xfrm>
          <a:prstGeom prst="rect">
            <a:avLst/>
          </a:prstGeom>
          <a:ln w="12700">
            <a:miter lim="400000"/>
          </a:ln>
        </p:spPr>
      </p:pic>
      <p:sp>
        <p:nvSpPr>
          <p:cNvPr id="10" name="Textfeld 15">
            <a:extLst>
              <a:ext uri="{FF2B5EF4-FFF2-40B4-BE49-F238E27FC236}">
                <a16:creationId xmlns:a16="http://schemas.microsoft.com/office/drawing/2014/main" id="{2F2A1CE2-A709-4E9C-80CE-C5DE57FCEA0E}"/>
              </a:ext>
            </a:extLst>
          </p:cNvPr>
          <p:cNvSpPr txBox="1"/>
          <p:nvPr/>
        </p:nvSpPr>
        <p:spPr>
          <a:xfrm>
            <a:off x="4571999" y="6488668"/>
            <a:ext cx="762000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900">
                <a:solidFill>
                  <a:srgbClr val="AFABAB"/>
                </a:solidFill>
              </a:defRPr>
            </a:lvl1pPr>
          </a:lstStyle>
          <a:p>
            <a:pPr algn="r"/>
            <a:r>
              <a:rPr dirty="0" err="1">
                <a:solidFill>
                  <a:schemeClr val="bg2">
                    <a:lumMod val="90000"/>
                  </a:schemeClr>
                </a:solidFill>
              </a:rPr>
              <a:t>Bildquellen</a:t>
            </a:r>
            <a:r>
              <a:rPr dirty="0">
                <a:solidFill>
                  <a:schemeClr val="bg2">
                    <a:lumMod val="90000"/>
                  </a:schemeClr>
                </a:solidFill>
              </a:rPr>
              <a:t>: </a:t>
            </a:r>
            <a:r>
              <a:rPr lang="de-DE" dirty="0">
                <a:solidFill>
                  <a:schemeClr val="bg2">
                    <a:lumMod val="90000"/>
                  </a:schemeClr>
                </a:solidFill>
              </a:rPr>
              <a:t>links oben: Fred Romero „Berlin – Brandenburger Tor“ (CC BY 2.0, https://creativecommons.org/licenses/by/2.0/)</a:t>
            </a:r>
            <a:r>
              <a:rPr dirty="0">
                <a:solidFill>
                  <a:schemeClr val="bg2">
                    <a:lumMod val="90000"/>
                  </a:schemeClr>
                </a:solidFill>
              </a:rPr>
              <a:t>; </a:t>
            </a:r>
            <a:r>
              <a:rPr lang="de-DE" dirty="0">
                <a:solidFill>
                  <a:schemeClr val="bg2">
                    <a:lumMod val="90000"/>
                  </a:schemeClr>
                </a:solidFill>
              </a:rPr>
              <a:t>rechts oben: </a:t>
            </a:r>
            <a:r>
              <a:rPr dirty="0">
                <a:solidFill>
                  <a:schemeClr val="bg2">
                    <a:lumMod val="90000"/>
                  </a:schemeClr>
                </a:solidFill>
              </a:rPr>
              <a:t>Berthold Werner</a:t>
            </a:r>
            <a:r>
              <a:rPr lang="de-DE" dirty="0">
                <a:solidFill>
                  <a:schemeClr val="bg2">
                    <a:lumMod val="90000"/>
                  </a:schemeClr>
                </a:solidFill>
              </a:rPr>
              <a:t> „Berlin, Brandenburger Tor von Osten“ (CC BY-SA 3.0; https://creativecommons.org/licenses/by-sa/3.0/)</a:t>
            </a:r>
            <a:endParaRPr dirty="0">
              <a:solidFill>
                <a:schemeClr val="bg2">
                  <a:lumMod val="90000"/>
                </a:schemeClr>
              </a:solidFill>
            </a:endParaRPr>
          </a:p>
        </p:txBody>
      </p:sp>
      <p:sp>
        <p:nvSpPr>
          <p:cNvPr id="11" name="Linie">
            <a:extLst>
              <a:ext uri="{FF2B5EF4-FFF2-40B4-BE49-F238E27FC236}">
                <a16:creationId xmlns:a16="http://schemas.microsoft.com/office/drawing/2014/main" id="{8537BF7D-7F39-416C-9C78-FBBAF023EEE8}"/>
              </a:ext>
            </a:extLst>
          </p:cNvPr>
          <p:cNvSpPr/>
          <p:nvPr/>
        </p:nvSpPr>
        <p:spPr>
          <a:xfrm flipV="1">
            <a:off x="5978643" y="2257783"/>
            <a:ext cx="1466579" cy="1"/>
          </a:xfrm>
          <a:prstGeom prst="line">
            <a:avLst/>
          </a:prstGeom>
          <a:ln w="25400">
            <a:solidFill>
              <a:srgbClr val="4BA5A2"/>
            </a:solidFill>
            <a:miter/>
            <a:tailEnd type="triangle"/>
          </a:ln>
        </p:spPr>
        <p:txBody>
          <a:bodyPr lIns="45719" rIns="45719"/>
          <a:lstStyle/>
          <a:p>
            <a:endParaRPr/>
          </a:p>
        </p:txBody>
      </p:sp>
      <p:sp>
        <p:nvSpPr>
          <p:cNvPr id="13" name="Linie">
            <a:extLst>
              <a:ext uri="{FF2B5EF4-FFF2-40B4-BE49-F238E27FC236}">
                <a16:creationId xmlns:a16="http://schemas.microsoft.com/office/drawing/2014/main" id="{6F326768-648D-472F-940B-745A719890F5}"/>
              </a:ext>
            </a:extLst>
          </p:cNvPr>
          <p:cNvSpPr/>
          <p:nvPr/>
        </p:nvSpPr>
        <p:spPr>
          <a:xfrm>
            <a:off x="3990915" y="3810324"/>
            <a:ext cx="3415031" cy="11889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25400">
            <a:solidFill>
              <a:srgbClr val="941100"/>
            </a:solidFill>
            <a:miter/>
            <a:tailEnd type="triangle"/>
          </a:ln>
        </p:spPr>
        <p:txBody>
          <a:bodyPr lIns="45719" rIns="45719"/>
          <a:lstStyle/>
          <a:p>
            <a:endParaRPr/>
          </a:p>
        </p:txBody>
      </p:sp>
      <p:sp>
        <p:nvSpPr>
          <p:cNvPr id="14" name="Textfeld 15">
            <a:extLst>
              <a:ext uri="{FF2B5EF4-FFF2-40B4-BE49-F238E27FC236}">
                <a16:creationId xmlns:a16="http://schemas.microsoft.com/office/drawing/2014/main" id="{92BCE81A-0DE4-46E6-BAC5-2310E2F71134}"/>
              </a:ext>
            </a:extLst>
          </p:cNvPr>
          <p:cNvSpPr txBox="1"/>
          <p:nvPr/>
        </p:nvSpPr>
        <p:spPr>
          <a:xfrm>
            <a:off x="5986425" y="4657206"/>
            <a:ext cx="342138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rPr dirty="0"/>
              <a:t>Klima</a:t>
            </a:r>
          </a:p>
        </p:txBody>
      </p:sp>
      <p:sp>
        <p:nvSpPr>
          <p:cNvPr id="15" name="Textfeld 15">
            <a:extLst>
              <a:ext uri="{FF2B5EF4-FFF2-40B4-BE49-F238E27FC236}">
                <a16:creationId xmlns:a16="http://schemas.microsoft.com/office/drawing/2014/main" id="{A0422F6F-86CF-4152-B8F5-2609F74D4AA7}"/>
              </a:ext>
            </a:extLst>
          </p:cNvPr>
          <p:cNvSpPr txBox="1"/>
          <p:nvPr/>
        </p:nvSpPr>
        <p:spPr>
          <a:xfrm>
            <a:off x="5986426" y="1948690"/>
            <a:ext cx="734885"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a:lvl1pPr>
          </a:lstStyle>
          <a:p>
            <a:r>
              <a:rPr dirty="0"/>
              <a:t>Wetter</a:t>
            </a:r>
          </a:p>
        </p:txBody>
      </p:sp>
      <p:pic>
        <p:nvPicPr>
          <p:cNvPr id="17" name="Grafik 16">
            <a:extLst>
              <a:ext uri="{FF2B5EF4-FFF2-40B4-BE49-F238E27FC236}">
                <a16:creationId xmlns:a16="http://schemas.microsoft.com/office/drawing/2014/main" id="{D12B9ED9-7308-4F7C-8C2B-FE1FACAD0222}"/>
              </a:ext>
            </a:extLst>
          </p:cNvPr>
          <p:cNvPicPr>
            <a:picLocks noChangeAspect="1"/>
          </p:cNvPicPr>
          <p:nvPr/>
        </p:nvPicPr>
        <p:blipFill rotWithShape="1">
          <a:blip r:embed="rId4"/>
          <a:srcRect l="15620" t="2502" r="15540" b="12973"/>
          <a:stretch/>
        </p:blipFill>
        <p:spPr>
          <a:xfrm>
            <a:off x="2270855" y="897280"/>
            <a:ext cx="3427575" cy="2531720"/>
          </a:xfrm>
          <a:prstGeom prst="rect">
            <a:avLst/>
          </a:prstGeom>
        </p:spPr>
      </p:pic>
      <p:pic>
        <p:nvPicPr>
          <p:cNvPr id="19" name="Grafik 18" descr="Ein Bild, das Wasser, draußen, Ozean enthält.&#10;&#10;Automatisch generierte Beschreibung">
            <a:extLst>
              <a:ext uri="{FF2B5EF4-FFF2-40B4-BE49-F238E27FC236}">
                <a16:creationId xmlns:a16="http://schemas.microsoft.com/office/drawing/2014/main" id="{96386C00-B932-4AEF-89DB-7E5FBC14ED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3343" y="3698880"/>
            <a:ext cx="3431537" cy="2593759"/>
          </a:xfrm>
          <a:prstGeom prst="rect">
            <a:avLst/>
          </a:prstGeom>
        </p:spPr>
      </p:pic>
    </p:spTree>
    <p:extLst>
      <p:ext uri="{BB962C8B-B14F-4D97-AF65-F5344CB8AC3E}">
        <p14:creationId xmlns:p14="http://schemas.microsoft.com/office/powerpoint/2010/main" val="373786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Auch Wärme kann erneuerbar erzeugt werden!</a:t>
            </a:r>
          </a:p>
        </p:txBody>
      </p:sp>
      <p:pic>
        <p:nvPicPr>
          <p:cNvPr id="5" name="Grafik 4">
            <a:extLst>
              <a:ext uri="{FF2B5EF4-FFF2-40B4-BE49-F238E27FC236}">
                <a16:creationId xmlns:a16="http://schemas.microsoft.com/office/drawing/2014/main" id="{175C5608-EC4B-4457-8F6D-821D357C806E}"/>
              </a:ext>
            </a:extLst>
          </p:cNvPr>
          <p:cNvPicPr>
            <a:picLocks noChangeAspect="1"/>
          </p:cNvPicPr>
          <p:nvPr/>
        </p:nvPicPr>
        <p:blipFill>
          <a:blip r:embed="rId3"/>
          <a:stretch>
            <a:fillRect/>
          </a:stretch>
        </p:blipFill>
        <p:spPr>
          <a:xfrm>
            <a:off x="2657475" y="810484"/>
            <a:ext cx="6877050" cy="5924550"/>
          </a:xfrm>
          <a:prstGeom prst="rect">
            <a:avLst/>
          </a:prstGeom>
        </p:spPr>
      </p:pic>
      <p:sp>
        <p:nvSpPr>
          <p:cNvPr id="7" name="Textfeld 15">
            <a:extLst>
              <a:ext uri="{FF2B5EF4-FFF2-40B4-BE49-F238E27FC236}">
                <a16:creationId xmlns:a16="http://schemas.microsoft.com/office/drawing/2014/main" id="{5C5705F7-BE4A-4C85-9DD5-83F1F960F162}"/>
              </a:ext>
            </a:extLst>
          </p:cNvPr>
          <p:cNvSpPr txBox="1"/>
          <p:nvPr/>
        </p:nvSpPr>
        <p:spPr>
          <a:xfrm>
            <a:off x="7115175" y="6611779"/>
            <a:ext cx="5200650"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75000"/>
                  </a:schemeClr>
                </a:solidFill>
              </a:rPr>
              <a:t>Abbildung aus dem Buch „</a:t>
            </a:r>
            <a:r>
              <a:rPr lang="de-DE" dirty="0" err="1">
                <a:solidFill>
                  <a:schemeClr val="bg2">
                    <a:lumMod val="75000"/>
                  </a:schemeClr>
                </a:solidFill>
              </a:rPr>
              <a:t>Machste</a:t>
            </a:r>
            <a:r>
              <a:rPr lang="de-DE" dirty="0">
                <a:solidFill>
                  <a:schemeClr val="bg2">
                    <a:lumMod val="75000"/>
                  </a:schemeClr>
                </a:solidFill>
              </a:rPr>
              <a:t> dreckig – </a:t>
            </a:r>
            <a:r>
              <a:rPr lang="de-DE" dirty="0" err="1">
                <a:solidFill>
                  <a:schemeClr val="bg2">
                    <a:lumMod val="75000"/>
                  </a:schemeClr>
                </a:solidFill>
              </a:rPr>
              <a:t>Machste</a:t>
            </a:r>
            <a:r>
              <a:rPr lang="de-DE" dirty="0">
                <a:solidFill>
                  <a:schemeClr val="bg2">
                    <a:lumMod val="75000"/>
                  </a:schemeClr>
                </a:solidFill>
              </a:rPr>
              <a:t> sauber: Die Klimalösung“ nach DLR (2010)</a:t>
            </a:r>
          </a:p>
          <a:p>
            <a:endParaRPr dirty="0">
              <a:solidFill>
                <a:schemeClr val="bg2">
                  <a:lumMod val="75000"/>
                </a:schemeClr>
              </a:solidFill>
            </a:endParaRPr>
          </a:p>
        </p:txBody>
      </p:sp>
    </p:spTree>
    <p:extLst>
      <p:ext uri="{BB962C8B-B14F-4D97-AF65-F5344CB8AC3E}">
        <p14:creationId xmlns:p14="http://schemas.microsoft.com/office/powerpoint/2010/main" val="1205670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78D4E4A-1F7E-4001-BDBA-27DAA79C53F8}"/>
              </a:ext>
            </a:extLst>
          </p:cNvPr>
          <p:cNvPicPr>
            <a:picLocks noChangeAspect="1"/>
          </p:cNvPicPr>
          <p:nvPr/>
        </p:nvPicPr>
        <p:blipFill rotWithShape="1">
          <a:blip r:embed="rId3"/>
          <a:srcRect l="648" r="741" b="7150"/>
          <a:stretch/>
        </p:blipFill>
        <p:spPr>
          <a:xfrm>
            <a:off x="0" y="1220843"/>
            <a:ext cx="12192000" cy="5637157"/>
          </a:xfrm>
          <a:prstGeom prst="rect">
            <a:avLst/>
          </a:prstGeom>
        </p:spPr>
      </p:pic>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Übersicht der notwendigen Maßnahmen zur Errichtung eines klimafreundlichen Gebäudes.</a:t>
            </a:r>
          </a:p>
        </p:txBody>
      </p:sp>
      <p:sp>
        <p:nvSpPr>
          <p:cNvPr id="7" name="Textfeld 15">
            <a:extLst>
              <a:ext uri="{FF2B5EF4-FFF2-40B4-BE49-F238E27FC236}">
                <a16:creationId xmlns:a16="http://schemas.microsoft.com/office/drawing/2014/main" id="{FF379605-1C8D-4324-947A-4401C4CED24E}"/>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1"/>
                </a:solidFill>
              </a:rPr>
              <a:t>Abbildung aus dem Buch „</a:t>
            </a:r>
            <a:r>
              <a:rPr lang="de-DE" dirty="0" err="1">
                <a:solidFill>
                  <a:schemeClr val="bg1"/>
                </a:solidFill>
              </a:rPr>
              <a:t>Machste</a:t>
            </a:r>
            <a:r>
              <a:rPr lang="de-DE" dirty="0">
                <a:solidFill>
                  <a:schemeClr val="bg1"/>
                </a:solidFill>
              </a:rPr>
              <a:t> dreckig – </a:t>
            </a:r>
            <a:r>
              <a:rPr lang="de-DE" dirty="0" err="1">
                <a:solidFill>
                  <a:schemeClr val="bg1"/>
                </a:solidFill>
              </a:rPr>
              <a:t>Machste</a:t>
            </a:r>
            <a:r>
              <a:rPr lang="de-DE" dirty="0">
                <a:solidFill>
                  <a:schemeClr val="bg1"/>
                </a:solidFill>
              </a:rPr>
              <a:t> sauber: Die Klimalösung“</a:t>
            </a:r>
            <a:endParaRPr dirty="0">
              <a:solidFill>
                <a:schemeClr val="bg1"/>
              </a:solidFill>
            </a:endParaRPr>
          </a:p>
        </p:txBody>
      </p:sp>
    </p:spTree>
    <p:extLst>
      <p:ext uri="{BB962C8B-B14F-4D97-AF65-F5344CB8AC3E}">
        <p14:creationId xmlns:p14="http://schemas.microsoft.com/office/powerpoint/2010/main" val="3247444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Folgen des Klimawandels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Welche Verkehrsmittel verursachen die meisten Emissionen?</a:t>
            </a:r>
          </a:p>
        </p:txBody>
      </p:sp>
      <p:pic>
        <p:nvPicPr>
          <p:cNvPr id="7" name="Grafik 6">
            <a:extLst>
              <a:ext uri="{FF2B5EF4-FFF2-40B4-BE49-F238E27FC236}">
                <a16:creationId xmlns:a16="http://schemas.microsoft.com/office/drawing/2014/main" id="{2EA0366A-4B19-44B5-81D3-37079C1D4164}"/>
              </a:ext>
            </a:extLst>
          </p:cNvPr>
          <p:cNvPicPr>
            <a:picLocks noChangeAspect="1"/>
          </p:cNvPicPr>
          <p:nvPr/>
        </p:nvPicPr>
        <p:blipFill>
          <a:blip r:embed="rId3"/>
          <a:stretch>
            <a:fillRect/>
          </a:stretch>
        </p:blipFill>
        <p:spPr>
          <a:xfrm>
            <a:off x="1546268" y="2060541"/>
            <a:ext cx="9099463" cy="2736917"/>
          </a:xfrm>
          <a:prstGeom prst="rect">
            <a:avLst/>
          </a:prstGeom>
        </p:spPr>
      </p:pic>
      <p:sp>
        <p:nvSpPr>
          <p:cNvPr id="5" name="Textfeld 15">
            <a:extLst>
              <a:ext uri="{FF2B5EF4-FFF2-40B4-BE49-F238E27FC236}">
                <a16:creationId xmlns:a16="http://schemas.microsoft.com/office/drawing/2014/main" id="{275660FD-F4E7-458E-A288-98AC2261496B}"/>
              </a:ext>
            </a:extLst>
          </p:cNvPr>
          <p:cNvSpPr txBox="1"/>
          <p:nvPr/>
        </p:nvSpPr>
        <p:spPr>
          <a:xfrm>
            <a:off x="7105650" y="6611779"/>
            <a:ext cx="5210175"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75000"/>
                  </a:schemeClr>
                </a:solidFill>
              </a:rPr>
              <a:t>Abbildung aus dem Buch „</a:t>
            </a:r>
            <a:r>
              <a:rPr lang="de-DE" dirty="0" err="1">
                <a:solidFill>
                  <a:schemeClr val="bg2">
                    <a:lumMod val="75000"/>
                  </a:schemeClr>
                </a:solidFill>
              </a:rPr>
              <a:t>Machste</a:t>
            </a:r>
            <a:r>
              <a:rPr lang="de-DE" dirty="0">
                <a:solidFill>
                  <a:schemeClr val="bg2">
                    <a:lumMod val="75000"/>
                  </a:schemeClr>
                </a:solidFill>
              </a:rPr>
              <a:t> dreckig – </a:t>
            </a:r>
            <a:r>
              <a:rPr lang="de-DE" dirty="0" err="1">
                <a:solidFill>
                  <a:schemeClr val="bg2">
                    <a:lumMod val="75000"/>
                  </a:schemeClr>
                </a:solidFill>
              </a:rPr>
              <a:t>Machste</a:t>
            </a:r>
            <a:r>
              <a:rPr lang="de-DE" dirty="0">
                <a:solidFill>
                  <a:schemeClr val="bg2">
                    <a:lumMod val="75000"/>
                  </a:schemeClr>
                </a:solidFill>
              </a:rPr>
              <a:t> sauber: Die Klimalösung“ nach UBA (2021)</a:t>
            </a:r>
            <a:endParaRPr dirty="0">
              <a:solidFill>
                <a:schemeClr val="bg2">
                  <a:lumMod val="75000"/>
                </a:schemeClr>
              </a:solidFill>
            </a:endParaRPr>
          </a:p>
        </p:txBody>
      </p:sp>
    </p:spTree>
    <p:extLst>
      <p:ext uri="{BB962C8B-B14F-4D97-AF65-F5344CB8AC3E}">
        <p14:creationId xmlns:p14="http://schemas.microsoft.com/office/powerpoint/2010/main" val="2779601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Folgen des Klimawandels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Beim Elektroauto gilt: </a:t>
            </a:r>
          </a:p>
          <a:p>
            <a:r>
              <a:rPr lang="de-DE" dirty="0"/>
              <a:t>Je mehr Ökostrom getankt wird, desto besser!</a:t>
            </a:r>
          </a:p>
        </p:txBody>
      </p:sp>
      <p:pic>
        <p:nvPicPr>
          <p:cNvPr id="5" name="Grafik 4">
            <a:extLst>
              <a:ext uri="{FF2B5EF4-FFF2-40B4-BE49-F238E27FC236}">
                <a16:creationId xmlns:a16="http://schemas.microsoft.com/office/drawing/2014/main" id="{D8CB182C-C2F3-40CF-A94F-EFD820D5D2C3}"/>
              </a:ext>
            </a:extLst>
          </p:cNvPr>
          <p:cNvPicPr>
            <a:picLocks noChangeAspect="1"/>
          </p:cNvPicPr>
          <p:nvPr/>
        </p:nvPicPr>
        <p:blipFill rotWithShape="1">
          <a:blip r:embed="rId3"/>
          <a:srcRect b="3626"/>
          <a:stretch/>
        </p:blipFill>
        <p:spPr>
          <a:xfrm>
            <a:off x="2209862" y="1334161"/>
            <a:ext cx="7772276" cy="4376208"/>
          </a:xfrm>
          <a:prstGeom prst="rect">
            <a:avLst/>
          </a:prstGeom>
        </p:spPr>
      </p:pic>
      <p:sp>
        <p:nvSpPr>
          <p:cNvPr id="6" name="Textfeld 15">
            <a:extLst>
              <a:ext uri="{FF2B5EF4-FFF2-40B4-BE49-F238E27FC236}">
                <a16:creationId xmlns:a16="http://schemas.microsoft.com/office/drawing/2014/main" id="{55E4CCC9-3D00-433E-9E77-D60978F3B25C}"/>
              </a:ext>
            </a:extLst>
          </p:cNvPr>
          <p:cNvSpPr txBox="1"/>
          <p:nvPr/>
        </p:nvSpPr>
        <p:spPr>
          <a:xfrm>
            <a:off x="6981825" y="6457890"/>
            <a:ext cx="5210175"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pPr algn="r"/>
            <a:r>
              <a:rPr lang="de-DE" dirty="0">
                <a:solidFill>
                  <a:schemeClr val="bg2">
                    <a:lumMod val="50000"/>
                  </a:schemeClr>
                </a:solidFill>
              </a:rPr>
              <a:t>Abbildung aus dem Buch „</a:t>
            </a:r>
            <a:r>
              <a:rPr lang="de-DE" dirty="0" err="1">
                <a:solidFill>
                  <a:schemeClr val="bg2">
                    <a:lumMod val="50000"/>
                  </a:schemeClr>
                </a:solidFill>
              </a:rPr>
              <a:t>Machste</a:t>
            </a:r>
            <a:r>
              <a:rPr lang="de-DE" dirty="0">
                <a:solidFill>
                  <a:schemeClr val="bg2">
                    <a:lumMod val="50000"/>
                  </a:schemeClr>
                </a:solidFill>
              </a:rPr>
              <a:t> dreckig – </a:t>
            </a:r>
            <a:r>
              <a:rPr lang="de-DE" dirty="0" err="1">
                <a:solidFill>
                  <a:schemeClr val="bg2">
                    <a:lumMod val="50000"/>
                  </a:schemeClr>
                </a:solidFill>
              </a:rPr>
              <a:t>Machste</a:t>
            </a:r>
            <a:r>
              <a:rPr lang="de-DE" dirty="0">
                <a:solidFill>
                  <a:schemeClr val="bg2">
                    <a:lumMod val="50000"/>
                  </a:schemeClr>
                </a:solidFill>
              </a:rPr>
              <a:t> sauber: Die Klimalösung“ nach </a:t>
            </a:r>
            <a:r>
              <a:rPr lang="de-DE" dirty="0">
                <a:solidFill>
                  <a:schemeClr val="bg2">
                    <a:lumMod val="50000"/>
                  </a:schemeClr>
                </a:solidFill>
                <a:effectLst/>
                <a:latin typeface="Times New Roman" panose="02020603050405020304" pitchFamily="18" charset="0"/>
              </a:rPr>
              <a:t>Agora Verkehrswende (2019): Klimabilanz von strombasierten Antrieben und Kraftstoffen</a:t>
            </a:r>
            <a:r>
              <a:rPr lang="de-DE" dirty="0">
                <a:solidFill>
                  <a:schemeClr val="bg2">
                    <a:lumMod val="50000"/>
                  </a:schemeClr>
                </a:solidFill>
                <a:latin typeface="Times New Roman" panose="02020603050405020304" pitchFamily="18" charset="0"/>
              </a:rPr>
              <a:t> &amp; IPCC (2018)</a:t>
            </a:r>
            <a:endParaRPr dirty="0">
              <a:solidFill>
                <a:schemeClr val="bg2">
                  <a:lumMod val="50000"/>
                </a:schemeClr>
              </a:solidFill>
            </a:endParaRPr>
          </a:p>
        </p:txBody>
      </p:sp>
    </p:spTree>
    <p:extLst>
      <p:ext uri="{BB962C8B-B14F-4D97-AF65-F5344CB8AC3E}">
        <p14:creationId xmlns:p14="http://schemas.microsoft.com/office/powerpoint/2010/main" val="1430460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Folgen des Klimawandels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6152203"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Wodurch entstehen die Treibhausgasemissionen unserer Ernährung?</a:t>
            </a:r>
          </a:p>
        </p:txBody>
      </p:sp>
      <p:pic>
        <p:nvPicPr>
          <p:cNvPr id="7" name="Grafik 6">
            <a:extLst>
              <a:ext uri="{FF2B5EF4-FFF2-40B4-BE49-F238E27FC236}">
                <a16:creationId xmlns:a16="http://schemas.microsoft.com/office/drawing/2014/main" id="{FBAD3AB3-D781-4C60-B34B-F77A77C58C15}"/>
              </a:ext>
            </a:extLst>
          </p:cNvPr>
          <p:cNvPicPr>
            <a:picLocks noChangeAspect="1"/>
          </p:cNvPicPr>
          <p:nvPr/>
        </p:nvPicPr>
        <p:blipFill rotWithShape="1">
          <a:blip r:embed="rId3"/>
          <a:srcRect l="3521" r="2593" b="9267"/>
          <a:stretch/>
        </p:blipFill>
        <p:spPr>
          <a:xfrm>
            <a:off x="-1" y="3556001"/>
            <a:ext cx="12195441" cy="3302000"/>
          </a:xfrm>
          <a:prstGeom prst="rect">
            <a:avLst/>
          </a:prstGeom>
        </p:spPr>
      </p:pic>
      <p:sp>
        <p:nvSpPr>
          <p:cNvPr id="8" name="Textfeld 15">
            <a:extLst>
              <a:ext uri="{FF2B5EF4-FFF2-40B4-BE49-F238E27FC236}">
                <a16:creationId xmlns:a16="http://schemas.microsoft.com/office/drawing/2014/main" id="{00F7AC6B-4EE4-4131-927C-398F0B1AA9DB}"/>
              </a:ext>
            </a:extLst>
          </p:cNvPr>
          <p:cNvSpPr txBox="1"/>
          <p:nvPr/>
        </p:nvSpPr>
        <p:spPr>
          <a:xfrm>
            <a:off x="6677025" y="6611779"/>
            <a:ext cx="5514975"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1"/>
                </a:solidFill>
              </a:rPr>
              <a:t>Abbildung aus dem Buch „</a:t>
            </a:r>
            <a:r>
              <a:rPr lang="de-DE" dirty="0" err="1">
                <a:solidFill>
                  <a:schemeClr val="bg1"/>
                </a:solidFill>
              </a:rPr>
              <a:t>Machste</a:t>
            </a:r>
            <a:r>
              <a:rPr lang="de-DE" dirty="0">
                <a:solidFill>
                  <a:schemeClr val="bg1"/>
                </a:solidFill>
              </a:rPr>
              <a:t> dreckig – </a:t>
            </a:r>
            <a:r>
              <a:rPr lang="de-DE" dirty="0" err="1">
                <a:solidFill>
                  <a:schemeClr val="bg1"/>
                </a:solidFill>
              </a:rPr>
              <a:t>Machste</a:t>
            </a:r>
            <a:r>
              <a:rPr lang="de-DE" dirty="0">
                <a:solidFill>
                  <a:schemeClr val="bg1"/>
                </a:solidFill>
              </a:rPr>
              <a:t> sauber: Die Klimalösung“ nach </a:t>
            </a:r>
            <a:r>
              <a:rPr lang="de-DE" dirty="0" err="1">
                <a:solidFill>
                  <a:schemeClr val="bg1"/>
                </a:solidFill>
              </a:rPr>
              <a:t>Crippa</a:t>
            </a:r>
            <a:r>
              <a:rPr lang="de-DE" dirty="0">
                <a:solidFill>
                  <a:schemeClr val="bg1"/>
                </a:solidFill>
              </a:rPr>
              <a:t> et al. (2021)</a:t>
            </a:r>
            <a:endParaRPr dirty="0">
              <a:solidFill>
                <a:schemeClr val="bg1"/>
              </a:solidFill>
            </a:endParaRPr>
          </a:p>
        </p:txBody>
      </p:sp>
    </p:spTree>
    <p:extLst>
      <p:ext uri="{BB962C8B-B14F-4D97-AF65-F5344CB8AC3E}">
        <p14:creationId xmlns:p14="http://schemas.microsoft.com/office/powerpoint/2010/main" val="1226494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E8E54BD-10E5-4042-85DA-15B9ED54D487}"/>
              </a:ext>
            </a:extLst>
          </p:cNvPr>
          <p:cNvPicPr>
            <a:picLocks noChangeAspect="1"/>
          </p:cNvPicPr>
          <p:nvPr/>
        </p:nvPicPr>
        <p:blipFill>
          <a:blip r:embed="rId3"/>
          <a:stretch>
            <a:fillRect/>
          </a:stretch>
        </p:blipFill>
        <p:spPr>
          <a:xfrm>
            <a:off x="2747962" y="1057275"/>
            <a:ext cx="6696075" cy="5800725"/>
          </a:xfrm>
          <a:prstGeom prst="rect">
            <a:avLst/>
          </a:prstGeom>
        </p:spPr>
      </p:pic>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Folgen des Klimawandels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6152203"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Die Nachfrage nach landwirtschaftlichen Produkten steigt – und damit auch die Emissionen!</a:t>
            </a:r>
          </a:p>
        </p:txBody>
      </p:sp>
      <p:sp>
        <p:nvSpPr>
          <p:cNvPr id="6" name="Textfeld 15">
            <a:extLst>
              <a:ext uri="{FF2B5EF4-FFF2-40B4-BE49-F238E27FC236}">
                <a16:creationId xmlns:a16="http://schemas.microsoft.com/office/drawing/2014/main" id="{5E32CC7D-EEF2-46CB-BC9C-B01C52A44BE6}"/>
              </a:ext>
            </a:extLst>
          </p:cNvPr>
          <p:cNvSpPr txBox="1"/>
          <p:nvPr/>
        </p:nvSpPr>
        <p:spPr>
          <a:xfrm>
            <a:off x="9744075" y="6304002"/>
            <a:ext cx="2447925"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pPr algn="r"/>
            <a:r>
              <a:rPr lang="de-DE" dirty="0">
                <a:solidFill>
                  <a:schemeClr val="bg2">
                    <a:lumMod val="75000"/>
                  </a:schemeClr>
                </a:solidFill>
              </a:rPr>
              <a:t>Abbildung aus dem Buch „</a:t>
            </a:r>
            <a:r>
              <a:rPr lang="de-DE" dirty="0" err="1">
                <a:solidFill>
                  <a:schemeClr val="bg2">
                    <a:lumMod val="75000"/>
                  </a:schemeClr>
                </a:solidFill>
              </a:rPr>
              <a:t>Machste</a:t>
            </a:r>
            <a:r>
              <a:rPr lang="de-DE" dirty="0">
                <a:solidFill>
                  <a:schemeClr val="bg2">
                    <a:lumMod val="75000"/>
                  </a:schemeClr>
                </a:solidFill>
              </a:rPr>
              <a:t> dreckig – </a:t>
            </a:r>
            <a:r>
              <a:rPr lang="de-DE" dirty="0" err="1">
                <a:solidFill>
                  <a:schemeClr val="bg2">
                    <a:lumMod val="75000"/>
                  </a:schemeClr>
                </a:solidFill>
              </a:rPr>
              <a:t>Machste</a:t>
            </a:r>
            <a:r>
              <a:rPr lang="de-DE" dirty="0">
                <a:solidFill>
                  <a:schemeClr val="bg2">
                    <a:lumMod val="75000"/>
                  </a:schemeClr>
                </a:solidFill>
              </a:rPr>
              <a:t> sauber: Die Klimalösung“</a:t>
            </a:r>
          </a:p>
          <a:p>
            <a:pPr algn="r"/>
            <a:r>
              <a:rPr lang="de-DE" dirty="0">
                <a:solidFill>
                  <a:schemeClr val="bg2">
                    <a:lumMod val="75000"/>
                  </a:schemeClr>
                </a:solidFill>
              </a:rPr>
              <a:t> nach Valin et al. (2021) &amp; FAO (2021)</a:t>
            </a:r>
            <a:endParaRPr dirty="0">
              <a:solidFill>
                <a:schemeClr val="bg2">
                  <a:lumMod val="75000"/>
                </a:schemeClr>
              </a:solidFill>
            </a:endParaRPr>
          </a:p>
        </p:txBody>
      </p:sp>
    </p:spTree>
    <p:extLst>
      <p:ext uri="{BB962C8B-B14F-4D97-AF65-F5344CB8AC3E}">
        <p14:creationId xmlns:p14="http://schemas.microsoft.com/office/powerpoint/2010/main" val="2142919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4BA5A2"/>
                </a:solidFill>
              </a:defRPr>
            </a:lvl1pPr>
          </a:lstStyle>
          <a:p>
            <a:r>
              <a:rPr lang="de-DE" dirty="0"/>
              <a:t>Folgen des Klimawandels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6152203"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b="1">
                <a:solidFill>
                  <a:srgbClr val="4BA5A2"/>
                </a:solidFill>
              </a:defRPr>
            </a:lvl1pPr>
          </a:lstStyle>
          <a:p>
            <a:r>
              <a:rPr lang="de-DE" dirty="0"/>
              <a:t>Die richtige Lagerung von Lebensmitteln hilft Lebensmittelverschwendung und damit Emissionen zu vermeiden!</a:t>
            </a:r>
          </a:p>
        </p:txBody>
      </p:sp>
      <p:pic>
        <p:nvPicPr>
          <p:cNvPr id="6" name="Grafik 5">
            <a:extLst>
              <a:ext uri="{FF2B5EF4-FFF2-40B4-BE49-F238E27FC236}">
                <a16:creationId xmlns:a16="http://schemas.microsoft.com/office/drawing/2014/main" id="{7DFEA4B2-4F93-4C70-A084-FB691E1FCF2E}"/>
              </a:ext>
            </a:extLst>
          </p:cNvPr>
          <p:cNvPicPr>
            <a:picLocks noChangeAspect="1"/>
          </p:cNvPicPr>
          <p:nvPr/>
        </p:nvPicPr>
        <p:blipFill>
          <a:blip r:embed="rId3"/>
          <a:stretch>
            <a:fillRect/>
          </a:stretch>
        </p:blipFill>
        <p:spPr>
          <a:xfrm>
            <a:off x="2428875" y="1396202"/>
            <a:ext cx="7334250" cy="5267325"/>
          </a:xfrm>
          <a:prstGeom prst="rect">
            <a:avLst/>
          </a:prstGeom>
        </p:spPr>
      </p:pic>
      <p:sp>
        <p:nvSpPr>
          <p:cNvPr id="9" name="Textfeld 15">
            <a:extLst>
              <a:ext uri="{FF2B5EF4-FFF2-40B4-BE49-F238E27FC236}">
                <a16:creationId xmlns:a16="http://schemas.microsoft.com/office/drawing/2014/main" id="{0F04A86A-0A4D-41F8-A3D4-2E3295B049D1}"/>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50000"/>
                  </a:schemeClr>
                </a:solidFill>
              </a:rPr>
              <a:t>Abbildung aus dem Buch „</a:t>
            </a:r>
            <a:r>
              <a:rPr lang="de-DE" dirty="0" err="1">
                <a:solidFill>
                  <a:schemeClr val="bg2">
                    <a:lumMod val="50000"/>
                  </a:schemeClr>
                </a:solidFill>
              </a:rPr>
              <a:t>Machste</a:t>
            </a:r>
            <a:r>
              <a:rPr lang="de-DE" dirty="0">
                <a:solidFill>
                  <a:schemeClr val="bg2">
                    <a:lumMod val="50000"/>
                  </a:schemeClr>
                </a:solidFill>
              </a:rPr>
              <a:t> dreckig – </a:t>
            </a:r>
            <a:r>
              <a:rPr lang="de-DE" dirty="0" err="1">
                <a:solidFill>
                  <a:schemeClr val="bg2">
                    <a:lumMod val="50000"/>
                  </a:schemeClr>
                </a:solidFill>
              </a:rPr>
              <a:t>Machste</a:t>
            </a:r>
            <a:r>
              <a:rPr lang="de-DE" dirty="0">
                <a:solidFill>
                  <a:schemeClr val="bg2">
                    <a:lumMod val="50000"/>
                  </a:schemeClr>
                </a:solidFill>
              </a:rPr>
              <a:t> sauber: Die Klimalösung“</a:t>
            </a:r>
            <a:endParaRPr dirty="0">
              <a:solidFill>
                <a:schemeClr val="bg2">
                  <a:lumMod val="50000"/>
                </a:schemeClr>
              </a:solidFill>
            </a:endParaRPr>
          </a:p>
        </p:txBody>
      </p:sp>
    </p:spTree>
    <p:extLst>
      <p:ext uri="{BB962C8B-B14F-4D97-AF65-F5344CB8AC3E}">
        <p14:creationId xmlns:p14="http://schemas.microsoft.com/office/powerpoint/2010/main" val="1325064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Emissionen verschiedener Nahrungsmittel</a:t>
            </a:r>
          </a:p>
        </p:txBody>
      </p:sp>
      <p:pic>
        <p:nvPicPr>
          <p:cNvPr id="9" name="Grafik 8">
            <a:extLst>
              <a:ext uri="{FF2B5EF4-FFF2-40B4-BE49-F238E27FC236}">
                <a16:creationId xmlns:a16="http://schemas.microsoft.com/office/drawing/2014/main" id="{44F7DD3C-D447-4638-A837-FEC2CD61A9F3}"/>
              </a:ext>
            </a:extLst>
          </p:cNvPr>
          <p:cNvPicPr>
            <a:picLocks noChangeAspect="1"/>
          </p:cNvPicPr>
          <p:nvPr/>
        </p:nvPicPr>
        <p:blipFill>
          <a:blip r:embed="rId3"/>
          <a:stretch>
            <a:fillRect/>
          </a:stretch>
        </p:blipFill>
        <p:spPr>
          <a:xfrm>
            <a:off x="0" y="936667"/>
            <a:ext cx="12192000" cy="4984665"/>
          </a:xfrm>
          <a:prstGeom prst="rect">
            <a:avLst/>
          </a:prstGeom>
        </p:spPr>
      </p:pic>
      <p:sp>
        <p:nvSpPr>
          <p:cNvPr id="10" name="Textfeld 15">
            <a:extLst>
              <a:ext uri="{FF2B5EF4-FFF2-40B4-BE49-F238E27FC236}">
                <a16:creationId xmlns:a16="http://schemas.microsoft.com/office/drawing/2014/main" id="{14905BD3-DCA3-4470-B973-FC82D80A1604}"/>
              </a:ext>
            </a:extLst>
          </p:cNvPr>
          <p:cNvSpPr txBox="1"/>
          <p:nvPr/>
        </p:nvSpPr>
        <p:spPr>
          <a:xfrm>
            <a:off x="6343650" y="6611779"/>
            <a:ext cx="5972175"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50000"/>
                  </a:schemeClr>
                </a:solidFill>
              </a:rPr>
              <a:t>Abbildung aus dem Buch „</a:t>
            </a:r>
            <a:r>
              <a:rPr lang="de-DE" dirty="0" err="1">
                <a:solidFill>
                  <a:schemeClr val="bg2">
                    <a:lumMod val="50000"/>
                  </a:schemeClr>
                </a:solidFill>
              </a:rPr>
              <a:t>Machste</a:t>
            </a:r>
            <a:r>
              <a:rPr lang="de-DE" dirty="0">
                <a:solidFill>
                  <a:schemeClr val="bg2">
                    <a:lumMod val="50000"/>
                  </a:schemeClr>
                </a:solidFill>
              </a:rPr>
              <a:t> dreckig – </a:t>
            </a:r>
            <a:r>
              <a:rPr lang="de-DE" dirty="0" err="1">
                <a:solidFill>
                  <a:schemeClr val="bg2">
                    <a:lumMod val="50000"/>
                  </a:schemeClr>
                </a:solidFill>
              </a:rPr>
              <a:t>Machste</a:t>
            </a:r>
            <a:r>
              <a:rPr lang="de-DE" dirty="0">
                <a:solidFill>
                  <a:schemeClr val="bg2">
                    <a:lumMod val="50000"/>
                  </a:schemeClr>
                </a:solidFill>
              </a:rPr>
              <a:t> sauber: Die Klimalösung“ nach Poore &amp; Nemecek (2018)</a:t>
            </a:r>
            <a:endParaRPr dirty="0">
              <a:solidFill>
                <a:schemeClr val="bg2">
                  <a:lumMod val="50000"/>
                </a:schemeClr>
              </a:solidFill>
            </a:endParaRPr>
          </a:p>
        </p:txBody>
      </p:sp>
    </p:spTree>
    <p:extLst>
      <p:ext uri="{BB962C8B-B14F-4D97-AF65-F5344CB8AC3E}">
        <p14:creationId xmlns:p14="http://schemas.microsoft.com/office/powerpoint/2010/main" val="118127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Industrieländer konsumieren zu viele tierische Produkte!</a:t>
            </a:r>
          </a:p>
        </p:txBody>
      </p:sp>
      <p:pic>
        <p:nvPicPr>
          <p:cNvPr id="7" name="Grafik 6">
            <a:extLst>
              <a:ext uri="{FF2B5EF4-FFF2-40B4-BE49-F238E27FC236}">
                <a16:creationId xmlns:a16="http://schemas.microsoft.com/office/drawing/2014/main" id="{2526DFBF-C6B0-4348-B5EE-B0D6FB1430C6}"/>
              </a:ext>
            </a:extLst>
          </p:cNvPr>
          <p:cNvPicPr>
            <a:picLocks noChangeAspect="1"/>
          </p:cNvPicPr>
          <p:nvPr/>
        </p:nvPicPr>
        <p:blipFill>
          <a:blip r:embed="rId3"/>
          <a:stretch>
            <a:fillRect/>
          </a:stretch>
        </p:blipFill>
        <p:spPr>
          <a:xfrm>
            <a:off x="2165116" y="2148010"/>
            <a:ext cx="8042387" cy="2561979"/>
          </a:xfrm>
          <a:prstGeom prst="rect">
            <a:avLst/>
          </a:prstGeom>
        </p:spPr>
      </p:pic>
      <p:sp>
        <p:nvSpPr>
          <p:cNvPr id="10" name="Textfeld 15">
            <a:extLst>
              <a:ext uri="{FF2B5EF4-FFF2-40B4-BE49-F238E27FC236}">
                <a16:creationId xmlns:a16="http://schemas.microsoft.com/office/drawing/2014/main" id="{EC8E043E-B59D-42AC-A281-8314A3611362}"/>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50000"/>
                  </a:schemeClr>
                </a:solidFill>
              </a:rPr>
              <a:t>Abbildung aus dem Buch „</a:t>
            </a:r>
            <a:r>
              <a:rPr lang="de-DE" dirty="0" err="1">
                <a:solidFill>
                  <a:schemeClr val="bg2">
                    <a:lumMod val="50000"/>
                  </a:schemeClr>
                </a:solidFill>
              </a:rPr>
              <a:t>Machste</a:t>
            </a:r>
            <a:r>
              <a:rPr lang="de-DE" dirty="0">
                <a:solidFill>
                  <a:schemeClr val="bg2">
                    <a:lumMod val="50000"/>
                  </a:schemeClr>
                </a:solidFill>
              </a:rPr>
              <a:t> dreckig – </a:t>
            </a:r>
            <a:r>
              <a:rPr lang="de-DE" dirty="0" err="1">
                <a:solidFill>
                  <a:schemeClr val="bg2">
                    <a:lumMod val="50000"/>
                  </a:schemeClr>
                </a:solidFill>
              </a:rPr>
              <a:t>Machste</a:t>
            </a:r>
            <a:r>
              <a:rPr lang="de-DE" dirty="0">
                <a:solidFill>
                  <a:schemeClr val="bg2">
                    <a:lumMod val="50000"/>
                  </a:schemeClr>
                </a:solidFill>
              </a:rPr>
              <a:t> sauber: Die Klimalösung“</a:t>
            </a:r>
            <a:endParaRPr dirty="0">
              <a:solidFill>
                <a:schemeClr val="bg2">
                  <a:lumMod val="50000"/>
                </a:schemeClr>
              </a:solidFill>
            </a:endParaRPr>
          </a:p>
        </p:txBody>
      </p:sp>
    </p:spTree>
    <p:extLst>
      <p:ext uri="{BB962C8B-B14F-4D97-AF65-F5344CB8AC3E}">
        <p14:creationId xmlns:p14="http://schemas.microsoft.com/office/powerpoint/2010/main" val="655866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Übersicht der Emissionstreiber in der Industrie</a:t>
            </a:r>
          </a:p>
        </p:txBody>
      </p:sp>
      <p:pic>
        <p:nvPicPr>
          <p:cNvPr id="5" name="Grafik 4">
            <a:extLst>
              <a:ext uri="{FF2B5EF4-FFF2-40B4-BE49-F238E27FC236}">
                <a16:creationId xmlns:a16="http://schemas.microsoft.com/office/drawing/2014/main" id="{034BB08A-90FD-47BB-8591-6199D6382AED}"/>
              </a:ext>
            </a:extLst>
          </p:cNvPr>
          <p:cNvPicPr>
            <a:picLocks noChangeAspect="1"/>
          </p:cNvPicPr>
          <p:nvPr/>
        </p:nvPicPr>
        <p:blipFill>
          <a:blip r:embed="rId3"/>
          <a:stretch>
            <a:fillRect/>
          </a:stretch>
        </p:blipFill>
        <p:spPr>
          <a:xfrm>
            <a:off x="0" y="2969856"/>
            <a:ext cx="12192000" cy="3477770"/>
          </a:xfrm>
          <a:prstGeom prst="rect">
            <a:avLst/>
          </a:prstGeom>
        </p:spPr>
      </p:pic>
      <p:pic>
        <p:nvPicPr>
          <p:cNvPr id="7" name="Grafik 6">
            <a:extLst>
              <a:ext uri="{FF2B5EF4-FFF2-40B4-BE49-F238E27FC236}">
                <a16:creationId xmlns:a16="http://schemas.microsoft.com/office/drawing/2014/main" id="{2470D5A9-00A6-4B8D-81A6-AD0A8955DCA1}"/>
              </a:ext>
            </a:extLst>
          </p:cNvPr>
          <p:cNvPicPr>
            <a:picLocks noChangeAspect="1"/>
          </p:cNvPicPr>
          <p:nvPr/>
        </p:nvPicPr>
        <p:blipFill>
          <a:blip r:embed="rId4"/>
          <a:stretch>
            <a:fillRect/>
          </a:stretch>
        </p:blipFill>
        <p:spPr>
          <a:xfrm>
            <a:off x="516939" y="1984018"/>
            <a:ext cx="2790825" cy="1971675"/>
          </a:xfrm>
          <a:prstGeom prst="rect">
            <a:avLst/>
          </a:prstGeom>
        </p:spPr>
      </p:pic>
      <p:sp>
        <p:nvSpPr>
          <p:cNvPr id="8" name="Textfeld 15">
            <a:extLst>
              <a:ext uri="{FF2B5EF4-FFF2-40B4-BE49-F238E27FC236}">
                <a16:creationId xmlns:a16="http://schemas.microsoft.com/office/drawing/2014/main" id="{AEAC820F-D63A-44B1-A430-20078D86EAD9}"/>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50000"/>
                  </a:schemeClr>
                </a:solidFill>
              </a:rPr>
              <a:t>Abbildung aus dem Buch „</a:t>
            </a:r>
            <a:r>
              <a:rPr lang="de-DE" dirty="0" err="1">
                <a:solidFill>
                  <a:schemeClr val="bg2">
                    <a:lumMod val="50000"/>
                  </a:schemeClr>
                </a:solidFill>
              </a:rPr>
              <a:t>Machste</a:t>
            </a:r>
            <a:r>
              <a:rPr lang="de-DE" dirty="0">
                <a:solidFill>
                  <a:schemeClr val="bg2">
                    <a:lumMod val="50000"/>
                  </a:schemeClr>
                </a:solidFill>
              </a:rPr>
              <a:t> dreckig – </a:t>
            </a:r>
            <a:r>
              <a:rPr lang="de-DE" dirty="0" err="1">
                <a:solidFill>
                  <a:schemeClr val="bg2">
                    <a:lumMod val="50000"/>
                  </a:schemeClr>
                </a:solidFill>
              </a:rPr>
              <a:t>Machste</a:t>
            </a:r>
            <a:r>
              <a:rPr lang="de-DE" dirty="0">
                <a:solidFill>
                  <a:schemeClr val="bg2">
                    <a:lumMod val="50000"/>
                  </a:schemeClr>
                </a:solidFill>
              </a:rPr>
              <a:t> sauber: Die Klimalösung“</a:t>
            </a:r>
            <a:endParaRPr dirty="0">
              <a:solidFill>
                <a:schemeClr val="bg2">
                  <a:lumMod val="50000"/>
                </a:schemeClr>
              </a:solidFill>
            </a:endParaRPr>
          </a:p>
        </p:txBody>
      </p:sp>
    </p:spTree>
    <p:extLst>
      <p:ext uri="{BB962C8B-B14F-4D97-AF65-F5344CB8AC3E}">
        <p14:creationId xmlns:p14="http://schemas.microsoft.com/office/powerpoint/2010/main" val="3651365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6" descr="Grafik 6">
            <a:extLst>
              <a:ext uri="{FF2B5EF4-FFF2-40B4-BE49-F238E27FC236}">
                <a16:creationId xmlns:a16="http://schemas.microsoft.com/office/drawing/2014/main" id="{8830A9D2-5E9F-4EAD-A6CB-C4A573D3FD19}"/>
              </a:ext>
            </a:extLst>
          </p:cNvPr>
          <p:cNvPicPr>
            <a:picLocks noChangeAspect="1"/>
          </p:cNvPicPr>
          <p:nvPr/>
        </p:nvPicPr>
        <p:blipFill>
          <a:blip r:embed="rId3"/>
          <a:stretch>
            <a:fillRect/>
          </a:stretch>
        </p:blipFill>
        <p:spPr>
          <a:xfrm>
            <a:off x="3660510" y="545491"/>
            <a:ext cx="5565246" cy="5904767"/>
          </a:xfrm>
          <a:prstGeom prst="rect">
            <a:avLst/>
          </a:prstGeom>
          <a:ln w="12700">
            <a:miter lim="400000"/>
          </a:ln>
        </p:spPr>
      </p:pic>
      <p:sp>
        <p:nvSpPr>
          <p:cNvPr id="5" name="Gerade Verbindung mit Pfeil 11">
            <a:extLst>
              <a:ext uri="{FF2B5EF4-FFF2-40B4-BE49-F238E27FC236}">
                <a16:creationId xmlns:a16="http://schemas.microsoft.com/office/drawing/2014/main" id="{1FAA75CC-189B-4973-A444-746FE9137C50}"/>
              </a:ext>
            </a:extLst>
          </p:cNvPr>
          <p:cNvSpPr/>
          <p:nvPr/>
        </p:nvSpPr>
        <p:spPr>
          <a:xfrm flipV="1">
            <a:off x="9310903" y="1972143"/>
            <a:ext cx="1" cy="2160001"/>
          </a:xfrm>
          <a:prstGeom prst="line">
            <a:avLst/>
          </a:prstGeom>
          <a:ln w="25400">
            <a:solidFill>
              <a:srgbClr val="AE261D"/>
            </a:solidFill>
            <a:miter/>
            <a:tailEnd type="triangle"/>
          </a:ln>
        </p:spPr>
        <p:txBody>
          <a:bodyPr lIns="45719" rIns="45719"/>
          <a:lstStyle/>
          <a:p>
            <a:endParaRPr/>
          </a:p>
        </p:txBody>
      </p:sp>
      <p:sp>
        <p:nvSpPr>
          <p:cNvPr id="6" name="Textfeld 12">
            <a:extLst>
              <a:ext uri="{FF2B5EF4-FFF2-40B4-BE49-F238E27FC236}">
                <a16:creationId xmlns:a16="http://schemas.microsoft.com/office/drawing/2014/main" id="{D08F5F2E-AE39-46BB-B1C0-F0749379724A}"/>
              </a:ext>
            </a:extLst>
          </p:cNvPr>
          <p:cNvSpPr txBox="1"/>
          <p:nvPr/>
        </p:nvSpPr>
        <p:spPr>
          <a:xfrm>
            <a:off x="9474674" y="2750677"/>
            <a:ext cx="1057165"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rgbClr val="AE261D"/>
                </a:solidFill>
              </a:defRPr>
            </a:lvl1pPr>
          </a:lstStyle>
          <a:p>
            <a:r>
              <a:t>+ 1 °C</a:t>
            </a:r>
          </a:p>
        </p:txBody>
      </p:sp>
      <p:sp>
        <p:nvSpPr>
          <p:cNvPr id="7" name="Gerader Verbinder 19">
            <a:extLst>
              <a:ext uri="{FF2B5EF4-FFF2-40B4-BE49-F238E27FC236}">
                <a16:creationId xmlns:a16="http://schemas.microsoft.com/office/drawing/2014/main" id="{00A34EAE-3286-4097-9F20-08A27D3886C0}"/>
              </a:ext>
            </a:extLst>
          </p:cNvPr>
          <p:cNvSpPr/>
          <p:nvPr/>
        </p:nvSpPr>
        <p:spPr>
          <a:xfrm>
            <a:off x="4263521" y="4649223"/>
            <a:ext cx="5040001" cy="1"/>
          </a:xfrm>
          <a:prstGeom prst="line">
            <a:avLst/>
          </a:prstGeom>
          <a:ln w="25400">
            <a:solidFill>
              <a:srgbClr val="AE261D"/>
            </a:solidFill>
            <a:miter/>
          </a:ln>
        </p:spPr>
        <p:txBody>
          <a:bodyPr lIns="45719" rIns="45719"/>
          <a:lstStyle/>
          <a:p>
            <a:endParaRPr/>
          </a:p>
        </p:txBody>
      </p:sp>
      <p:sp>
        <p:nvSpPr>
          <p:cNvPr id="8" name="Gerader Verbinder 21">
            <a:extLst>
              <a:ext uri="{FF2B5EF4-FFF2-40B4-BE49-F238E27FC236}">
                <a16:creationId xmlns:a16="http://schemas.microsoft.com/office/drawing/2014/main" id="{3B69AC36-A07D-4328-8C36-1D219D153927}"/>
              </a:ext>
            </a:extLst>
          </p:cNvPr>
          <p:cNvSpPr/>
          <p:nvPr/>
        </p:nvSpPr>
        <p:spPr>
          <a:xfrm>
            <a:off x="8525435" y="1425328"/>
            <a:ext cx="704080" cy="1"/>
          </a:xfrm>
          <a:prstGeom prst="line">
            <a:avLst/>
          </a:prstGeom>
          <a:ln w="25400">
            <a:solidFill>
              <a:srgbClr val="AE261D"/>
            </a:solidFill>
            <a:miter/>
          </a:ln>
        </p:spPr>
        <p:txBody>
          <a:bodyPr lIns="45719" rIns="45719"/>
          <a:lstStyle/>
          <a:p>
            <a:endParaRPr/>
          </a:p>
        </p:txBody>
      </p:sp>
      <p:sp>
        <p:nvSpPr>
          <p:cNvPr id="9" name="Textfeld 15">
            <a:extLst>
              <a:ext uri="{FF2B5EF4-FFF2-40B4-BE49-F238E27FC236}">
                <a16:creationId xmlns:a16="http://schemas.microsoft.com/office/drawing/2014/main" id="{DD29AF11-FEE2-4F0B-A449-A9454601AD88}"/>
              </a:ext>
            </a:extLst>
          </p:cNvPr>
          <p:cNvSpPr txBox="1"/>
          <p:nvPr/>
        </p:nvSpPr>
        <p:spPr>
          <a:xfrm>
            <a:off x="429220" y="194473"/>
            <a:ext cx="3421381"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dirty="0"/>
              <a:t>GRUNDLAGEN DES KLIMAS</a:t>
            </a:r>
          </a:p>
        </p:txBody>
      </p:sp>
      <p:sp>
        <p:nvSpPr>
          <p:cNvPr id="10" name="Textfeld 15">
            <a:extLst>
              <a:ext uri="{FF2B5EF4-FFF2-40B4-BE49-F238E27FC236}">
                <a16:creationId xmlns:a16="http://schemas.microsoft.com/office/drawing/2014/main" id="{1E6F61EF-299F-4E56-9BC7-DF034778AA4E}"/>
              </a:ext>
            </a:extLst>
          </p:cNvPr>
          <p:cNvSpPr txBox="1"/>
          <p:nvPr/>
        </p:nvSpPr>
        <p:spPr>
          <a:xfrm>
            <a:off x="429220" y="6434407"/>
            <a:ext cx="3421381" cy="228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4BA5A2"/>
                </a:solidFill>
              </a:defRPr>
            </a:lvl1pPr>
          </a:lstStyle>
          <a:p>
            <a:r>
              <a:rPr dirty="0"/>
              <a:t>David Nelles und Christian Serrer</a:t>
            </a:r>
          </a:p>
        </p:txBody>
      </p:sp>
      <p:sp>
        <p:nvSpPr>
          <p:cNvPr id="11" name="Textfeld 15">
            <a:extLst>
              <a:ext uri="{FF2B5EF4-FFF2-40B4-BE49-F238E27FC236}">
                <a16:creationId xmlns:a16="http://schemas.microsoft.com/office/drawing/2014/main" id="{09DA70CA-8AED-45BE-A5D7-8CECB0EC69D4}"/>
              </a:ext>
            </a:extLst>
          </p:cNvPr>
          <p:cNvSpPr txBox="1"/>
          <p:nvPr/>
        </p:nvSpPr>
        <p:spPr>
          <a:xfrm>
            <a:off x="429220" y="410374"/>
            <a:ext cx="2831216"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Die Erwärmung seit der Industrialisierung</a:t>
            </a:r>
            <a:endParaRPr dirty="0"/>
          </a:p>
        </p:txBody>
      </p:sp>
      <p:sp>
        <p:nvSpPr>
          <p:cNvPr id="13" name="Quelle: Shakun et al. (Nature 2012) Marcott et al. (Science 2013) Adaptiert von Stefan Rahmstorf">
            <a:extLst>
              <a:ext uri="{FF2B5EF4-FFF2-40B4-BE49-F238E27FC236}">
                <a16:creationId xmlns:a16="http://schemas.microsoft.com/office/drawing/2014/main" id="{85E3525B-90BE-4A1A-AAEA-70CC4A4533BD}"/>
              </a:ext>
            </a:extLst>
          </p:cNvPr>
          <p:cNvSpPr txBox="1"/>
          <p:nvPr/>
        </p:nvSpPr>
        <p:spPr>
          <a:xfrm>
            <a:off x="4314942" y="6488668"/>
            <a:ext cx="7885040"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900">
                <a:solidFill>
                  <a:srgbClr val="767171"/>
                </a:solidFill>
              </a:defRPr>
            </a:lvl1pPr>
          </a:lstStyle>
          <a:p>
            <a:pPr algn="r"/>
            <a:r>
              <a:rPr dirty="0">
                <a:solidFill>
                  <a:schemeClr val="bg2">
                    <a:lumMod val="90000"/>
                  </a:schemeClr>
                </a:solidFill>
              </a:rPr>
              <a:t>Quelle: </a:t>
            </a:r>
            <a:r>
              <a:rPr lang="en-US" dirty="0">
                <a:solidFill>
                  <a:schemeClr val="bg2">
                    <a:lumMod val="90000"/>
                  </a:schemeClr>
                </a:solidFill>
              </a:rPr>
              <a:t>NOAA National Centers for Environmental information, Climate at a Glance: Global Mapping, published October 2021, retrieved on October 19, 2021 from https://www.ncdc.noaa.gov/cag/</a:t>
            </a:r>
            <a:endParaRPr dirty="0">
              <a:solidFill>
                <a:schemeClr val="bg2">
                  <a:lumMod val="90000"/>
                </a:schemeClr>
              </a:solidFill>
            </a:endParaRPr>
          </a:p>
        </p:txBody>
      </p:sp>
    </p:spTree>
    <p:extLst>
      <p:ext uri="{BB962C8B-B14F-4D97-AF65-F5344CB8AC3E}">
        <p14:creationId xmlns:p14="http://schemas.microsoft.com/office/powerpoint/2010/main" val="210253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181359"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Aufforstung Ja – aber bitte nicht überall!</a:t>
            </a:r>
          </a:p>
        </p:txBody>
      </p:sp>
      <p:pic>
        <p:nvPicPr>
          <p:cNvPr id="8" name="Grafik 7">
            <a:extLst>
              <a:ext uri="{FF2B5EF4-FFF2-40B4-BE49-F238E27FC236}">
                <a16:creationId xmlns:a16="http://schemas.microsoft.com/office/drawing/2014/main" id="{200D348B-03E0-4B9E-A69F-B3001049CF94}"/>
              </a:ext>
            </a:extLst>
          </p:cNvPr>
          <p:cNvPicPr>
            <a:picLocks noChangeAspect="1"/>
          </p:cNvPicPr>
          <p:nvPr/>
        </p:nvPicPr>
        <p:blipFill>
          <a:blip r:embed="rId3"/>
          <a:stretch>
            <a:fillRect/>
          </a:stretch>
        </p:blipFill>
        <p:spPr>
          <a:xfrm>
            <a:off x="429219" y="1432111"/>
            <a:ext cx="11288889" cy="5015515"/>
          </a:xfrm>
          <a:prstGeom prst="rect">
            <a:avLst/>
          </a:prstGeom>
        </p:spPr>
      </p:pic>
      <p:sp>
        <p:nvSpPr>
          <p:cNvPr id="9" name="Textfeld 15">
            <a:extLst>
              <a:ext uri="{FF2B5EF4-FFF2-40B4-BE49-F238E27FC236}">
                <a16:creationId xmlns:a16="http://schemas.microsoft.com/office/drawing/2014/main" id="{517264A0-8820-47D4-98F2-01FDADAF5A65}"/>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50000"/>
                  </a:schemeClr>
                </a:solidFill>
              </a:rPr>
              <a:t>Abbildung aus dem Buch „</a:t>
            </a:r>
            <a:r>
              <a:rPr lang="de-DE" dirty="0" err="1">
                <a:solidFill>
                  <a:schemeClr val="bg2">
                    <a:lumMod val="50000"/>
                  </a:schemeClr>
                </a:solidFill>
              </a:rPr>
              <a:t>Machste</a:t>
            </a:r>
            <a:r>
              <a:rPr lang="de-DE" dirty="0">
                <a:solidFill>
                  <a:schemeClr val="bg2">
                    <a:lumMod val="50000"/>
                  </a:schemeClr>
                </a:solidFill>
              </a:rPr>
              <a:t> dreckig – </a:t>
            </a:r>
            <a:r>
              <a:rPr lang="de-DE" dirty="0" err="1">
                <a:solidFill>
                  <a:schemeClr val="bg2">
                    <a:lumMod val="50000"/>
                  </a:schemeClr>
                </a:solidFill>
              </a:rPr>
              <a:t>Machste</a:t>
            </a:r>
            <a:r>
              <a:rPr lang="de-DE" dirty="0">
                <a:solidFill>
                  <a:schemeClr val="bg2">
                    <a:lumMod val="50000"/>
                  </a:schemeClr>
                </a:solidFill>
              </a:rPr>
              <a:t> sauber: Die Klimalösung“</a:t>
            </a:r>
            <a:endParaRPr dirty="0">
              <a:solidFill>
                <a:schemeClr val="bg2">
                  <a:lumMod val="50000"/>
                </a:schemeClr>
              </a:solidFill>
            </a:endParaRPr>
          </a:p>
        </p:txBody>
      </p:sp>
    </p:spTree>
    <p:extLst>
      <p:ext uri="{BB962C8B-B14F-4D97-AF65-F5344CB8AC3E}">
        <p14:creationId xmlns:p14="http://schemas.microsoft.com/office/powerpoint/2010/main" val="2080138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Wie funktioniert eigentlich ein CO2-Preis?</a:t>
            </a:r>
          </a:p>
        </p:txBody>
      </p:sp>
      <p:grpSp>
        <p:nvGrpSpPr>
          <p:cNvPr id="9" name="Gruppieren 8">
            <a:extLst>
              <a:ext uri="{FF2B5EF4-FFF2-40B4-BE49-F238E27FC236}">
                <a16:creationId xmlns:a16="http://schemas.microsoft.com/office/drawing/2014/main" id="{8F4DBBFF-64AA-47C3-A085-26CB5F0EB297}"/>
              </a:ext>
            </a:extLst>
          </p:cNvPr>
          <p:cNvGrpSpPr/>
          <p:nvPr/>
        </p:nvGrpSpPr>
        <p:grpSpPr>
          <a:xfrm>
            <a:off x="2895600" y="839942"/>
            <a:ext cx="6400800" cy="5823585"/>
            <a:chOff x="2895600" y="1026385"/>
            <a:chExt cx="6400800" cy="5823585"/>
          </a:xfrm>
        </p:grpSpPr>
        <p:pic>
          <p:nvPicPr>
            <p:cNvPr id="5" name="Grafik 4">
              <a:extLst>
                <a:ext uri="{FF2B5EF4-FFF2-40B4-BE49-F238E27FC236}">
                  <a16:creationId xmlns:a16="http://schemas.microsoft.com/office/drawing/2014/main" id="{6D1B1AA8-10B4-41C8-A73E-7660711AA317}"/>
                </a:ext>
              </a:extLst>
            </p:cNvPr>
            <p:cNvPicPr>
              <a:picLocks noChangeAspect="1"/>
            </p:cNvPicPr>
            <p:nvPr/>
          </p:nvPicPr>
          <p:blipFill rotWithShape="1">
            <a:blip r:embed="rId3"/>
            <a:srcRect b="1486"/>
            <a:stretch/>
          </p:blipFill>
          <p:spPr>
            <a:xfrm>
              <a:off x="2924175" y="1026385"/>
              <a:ext cx="6343650" cy="3424965"/>
            </a:xfrm>
            <a:prstGeom prst="rect">
              <a:avLst/>
            </a:prstGeom>
          </p:spPr>
        </p:pic>
        <p:pic>
          <p:nvPicPr>
            <p:cNvPr id="8" name="Grafik 7">
              <a:extLst>
                <a:ext uri="{FF2B5EF4-FFF2-40B4-BE49-F238E27FC236}">
                  <a16:creationId xmlns:a16="http://schemas.microsoft.com/office/drawing/2014/main" id="{23BB0DB2-2EA2-43E6-9639-976BB563A5A5}"/>
                </a:ext>
              </a:extLst>
            </p:cNvPr>
            <p:cNvPicPr>
              <a:picLocks noChangeAspect="1"/>
            </p:cNvPicPr>
            <p:nvPr/>
          </p:nvPicPr>
          <p:blipFill rotWithShape="1">
            <a:blip r:embed="rId4"/>
            <a:srcRect t="2478"/>
            <a:stretch/>
          </p:blipFill>
          <p:spPr>
            <a:xfrm>
              <a:off x="2895600" y="4434840"/>
              <a:ext cx="6400800" cy="2415130"/>
            </a:xfrm>
            <a:prstGeom prst="rect">
              <a:avLst/>
            </a:prstGeom>
          </p:spPr>
        </p:pic>
      </p:grpSp>
      <p:sp>
        <p:nvSpPr>
          <p:cNvPr id="10" name="Textfeld 15">
            <a:extLst>
              <a:ext uri="{FF2B5EF4-FFF2-40B4-BE49-F238E27FC236}">
                <a16:creationId xmlns:a16="http://schemas.microsoft.com/office/drawing/2014/main" id="{1EF0F156-A431-4F9C-B088-606AA2EC54D5}"/>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50000"/>
                  </a:schemeClr>
                </a:solidFill>
              </a:rPr>
              <a:t>Abbildung aus dem Buch „</a:t>
            </a:r>
            <a:r>
              <a:rPr lang="de-DE" dirty="0" err="1">
                <a:solidFill>
                  <a:schemeClr val="bg2">
                    <a:lumMod val="50000"/>
                  </a:schemeClr>
                </a:solidFill>
              </a:rPr>
              <a:t>Machste</a:t>
            </a:r>
            <a:r>
              <a:rPr lang="de-DE" dirty="0">
                <a:solidFill>
                  <a:schemeClr val="bg2">
                    <a:lumMod val="50000"/>
                  </a:schemeClr>
                </a:solidFill>
              </a:rPr>
              <a:t> dreckig – </a:t>
            </a:r>
            <a:r>
              <a:rPr lang="de-DE" dirty="0" err="1">
                <a:solidFill>
                  <a:schemeClr val="bg2">
                    <a:lumMod val="50000"/>
                  </a:schemeClr>
                </a:solidFill>
              </a:rPr>
              <a:t>Machste</a:t>
            </a:r>
            <a:r>
              <a:rPr lang="de-DE" dirty="0">
                <a:solidFill>
                  <a:schemeClr val="bg2">
                    <a:lumMod val="50000"/>
                  </a:schemeClr>
                </a:solidFill>
              </a:rPr>
              <a:t> sauber: Die Klimalösung“</a:t>
            </a:r>
            <a:endParaRPr dirty="0">
              <a:solidFill>
                <a:schemeClr val="bg2">
                  <a:lumMod val="50000"/>
                </a:schemeClr>
              </a:solidFill>
            </a:endParaRPr>
          </a:p>
        </p:txBody>
      </p:sp>
    </p:spTree>
    <p:extLst>
      <p:ext uri="{BB962C8B-B14F-4D97-AF65-F5344CB8AC3E}">
        <p14:creationId xmlns:p14="http://schemas.microsoft.com/office/powerpoint/2010/main" val="2593519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Zusammenfassung der wichtigsten Klimaschutzmaßnahmen</a:t>
            </a:r>
          </a:p>
        </p:txBody>
      </p:sp>
      <p:pic>
        <p:nvPicPr>
          <p:cNvPr id="5" name="Grafik 4">
            <a:extLst>
              <a:ext uri="{FF2B5EF4-FFF2-40B4-BE49-F238E27FC236}">
                <a16:creationId xmlns:a16="http://schemas.microsoft.com/office/drawing/2014/main" id="{ED41E59D-2A62-4143-B191-16FB9B2D268E}"/>
              </a:ext>
            </a:extLst>
          </p:cNvPr>
          <p:cNvPicPr>
            <a:picLocks noChangeAspect="1"/>
          </p:cNvPicPr>
          <p:nvPr/>
        </p:nvPicPr>
        <p:blipFill>
          <a:blip r:embed="rId3"/>
          <a:stretch>
            <a:fillRect/>
          </a:stretch>
        </p:blipFill>
        <p:spPr>
          <a:xfrm>
            <a:off x="0" y="1118260"/>
            <a:ext cx="12192000" cy="5856455"/>
          </a:xfrm>
          <a:prstGeom prst="rect">
            <a:avLst/>
          </a:prstGeom>
        </p:spPr>
      </p:pic>
      <p:sp>
        <p:nvSpPr>
          <p:cNvPr id="6" name="Textfeld 15">
            <a:extLst>
              <a:ext uri="{FF2B5EF4-FFF2-40B4-BE49-F238E27FC236}">
                <a16:creationId xmlns:a16="http://schemas.microsoft.com/office/drawing/2014/main" id="{AAF418FC-E35C-42F5-B075-F7114A04A158}"/>
              </a:ext>
            </a:extLst>
          </p:cNvPr>
          <p:cNvSpPr txBox="1"/>
          <p:nvPr/>
        </p:nvSpPr>
        <p:spPr>
          <a:xfrm>
            <a:off x="7972425" y="6728494"/>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50000"/>
                  </a:schemeClr>
                </a:solidFill>
              </a:rPr>
              <a:t>Abbildung aus dem Buch „</a:t>
            </a:r>
            <a:r>
              <a:rPr lang="de-DE" dirty="0" err="1">
                <a:solidFill>
                  <a:schemeClr val="bg2">
                    <a:lumMod val="50000"/>
                  </a:schemeClr>
                </a:solidFill>
              </a:rPr>
              <a:t>Machste</a:t>
            </a:r>
            <a:r>
              <a:rPr lang="de-DE" dirty="0">
                <a:solidFill>
                  <a:schemeClr val="bg2">
                    <a:lumMod val="50000"/>
                  </a:schemeClr>
                </a:solidFill>
              </a:rPr>
              <a:t> dreckig – </a:t>
            </a:r>
            <a:r>
              <a:rPr lang="de-DE" dirty="0" err="1">
                <a:solidFill>
                  <a:schemeClr val="bg2">
                    <a:lumMod val="50000"/>
                  </a:schemeClr>
                </a:solidFill>
              </a:rPr>
              <a:t>Machste</a:t>
            </a:r>
            <a:r>
              <a:rPr lang="de-DE" dirty="0">
                <a:solidFill>
                  <a:schemeClr val="bg2">
                    <a:lumMod val="50000"/>
                  </a:schemeClr>
                </a:solidFill>
              </a:rPr>
              <a:t> sauber: Die Klimalösung“</a:t>
            </a:r>
            <a:endParaRPr dirty="0">
              <a:solidFill>
                <a:schemeClr val="bg2">
                  <a:lumMod val="50000"/>
                </a:schemeClr>
              </a:solidFill>
            </a:endParaRPr>
          </a:p>
        </p:txBody>
      </p:sp>
    </p:spTree>
    <p:extLst>
      <p:ext uri="{BB962C8B-B14F-4D97-AF65-F5344CB8AC3E}">
        <p14:creationId xmlns:p14="http://schemas.microsoft.com/office/powerpoint/2010/main" val="877810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Die Lösung des Problems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20" y="410374"/>
            <a:ext cx="8026158"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Klimaschutz gelingt nur, wenn alle mit anpacken! </a:t>
            </a:r>
          </a:p>
          <a:p>
            <a:r>
              <a:rPr lang="de-DE" dirty="0"/>
              <a:t>Deshalb sind hier die 7 wichtigsten Dinge, die jeder tun kann!</a:t>
            </a:r>
          </a:p>
        </p:txBody>
      </p:sp>
      <p:pic>
        <p:nvPicPr>
          <p:cNvPr id="5" name="Grafik 4">
            <a:extLst>
              <a:ext uri="{FF2B5EF4-FFF2-40B4-BE49-F238E27FC236}">
                <a16:creationId xmlns:a16="http://schemas.microsoft.com/office/drawing/2014/main" id="{9C0B0ADD-C336-4E29-8593-136B37FBFC84}"/>
              </a:ext>
            </a:extLst>
          </p:cNvPr>
          <p:cNvPicPr>
            <a:picLocks noChangeAspect="1"/>
          </p:cNvPicPr>
          <p:nvPr/>
        </p:nvPicPr>
        <p:blipFill rotWithShape="1">
          <a:blip r:embed="rId3"/>
          <a:srcRect l="2223" r="3520" b="4609"/>
          <a:stretch/>
        </p:blipFill>
        <p:spPr>
          <a:xfrm>
            <a:off x="0" y="1415125"/>
            <a:ext cx="12192000" cy="5442875"/>
          </a:xfrm>
          <a:prstGeom prst="rect">
            <a:avLst/>
          </a:prstGeom>
        </p:spPr>
      </p:pic>
      <p:sp>
        <p:nvSpPr>
          <p:cNvPr id="6" name="Textfeld 15">
            <a:extLst>
              <a:ext uri="{FF2B5EF4-FFF2-40B4-BE49-F238E27FC236}">
                <a16:creationId xmlns:a16="http://schemas.microsoft.com/office/drawing/2014/main" id="{F7BE61C7-F9FB-4F72-B40B-10D0A94EB728}"/>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1"/>
                </a:solidFill>
              </a:rPr>
              <a:t>Abbildung aus dem Buch „</a:t>
            </a:r>
            <a:r>
              <a:rPr lang="de-DE" dirty="0" err="1">
                <a:solidFill>
                  <a:schemeClr val="bg1"/>
                </a:solidFill>
              </a:rPr>
              <a:t>Machste</a:t>
            </a:r>
            <a:r>
              <a:rPr lang="de-DE" dirty="0">
                <a:solidFill>
                  <a:schemeClr val="bg1"/>
                </a:solidFill>
              </a:rPr>
              <a:t> dreckig – </a:t>
            </a:r>
            <a:r>
              <a:rPr lang="de-DE" dirty="0" err="1">
                <a:solidFill>
                  <a:schemeClr val="bg1"/>
                </a:solidFill>
              </a:rPr>
              <a:t>Machste</a:t>
            </a:r>
            <a:r>
              <a:rPr lang="de-DE" dirty="0">
                <a:solidFill>
                  <a:schemeClr val="bg1"/>
                </a:solidFill>
              </a:rPr>
              <a:t> sauber: Die Klimalösung“</a:t>
            </a:r>
            <a:endParaRPr dirty="0">
              <a:solidFill>
                <a:schemeClr val="bg1"/>
              </a:solidFill>
            </a:endParaRPr>
          </a:p>
        </p:txBody>
      </p:sp>
    </p:spTree>
    <p:extLst>
      <p:ext uri="{BB962C8B-B14F-4D97-AF65-F5344CB8AC3E}">
        <p14:creationId xmlns:p14="http://schemas.microsoft.com/office/powerpoint/2010/main" val="2574194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15">
            <a:extLst>
              <a:ext uri="{FF2B5EF4-FFF2-40B4-BE49-F238E27FC236}">
                <a16:creationId xmlns:a16="http://schemas.microsoft.com/office/drawing/2014/main" id="{DD29AF11-FEE2-4F0B-A449-A9454601AD88}"/>
              </a:ext>
            </a:extLst>
          </p:cNvPr>
          <p:cNvSpPr txBox="1"/>
          <p:nvPr/>
        </p:nvSpPr>
        <p:spPr>
          <a:xfrm>
            <a:off x="429220" y="194473"/>
            <a:ext cx="3421381"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dirty="0"/>
              <a:t>GRUNDLAGEN DES KLIMAS</a:t>
            </a:r>
          </a:p>
        </p:txBody>
      </p:sp>
      <p:sp>
        <p:nvSpPr>
          <p:cNvPr id="11" name="Textfeld 15">
            <a:extLst>
              <a:ext uri="{FF2B5EF4-FFF2-40B4-BE49-F238E27FC236}">
                <a16:creationId xmlns:a16="http://schemas.microsoft.com/office/drawing/2014/main" id="{09DA70CA-8AED-45BE-A5D7-8CECB0EC69D4}"/>
              </a:ext>
            </a:extLst>
          </p:cNvPr>
          <p:cNvSpPr txBox="1"/>
          <p:nvPr/>
        </p:nvSpPr>
        <p:spPr>
          <a:xfrm>
            <a:off x="429219" y="410374"/>
            <a:ext cx="575709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Die Erwärmung seit der Industrialisierung</a:t>
            </a:r>
          </a:p>
        </p:txBody>
      </p:sp>
      <p:pic>
        <p:nvPicPr>
          <p:cNvPr id="12" name="616923main_GISStemperature2011_withColorbar">
            <a:hlinkClick r:id="" action="ppaction://media"/>
            <a:extLst>
              <a:ext uri="{FF2B5EF4-FFF2-40B4-BE49-F238E27FC236}">
                <a16:creationId xmlns:a16="http://schemas.microsoft.com/office/drawing/2014/main" id="{A38DCA23-D467-4D46-BD0B-52462CA7AD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1311" y="932588"/>
            <a:ext cx="9869378" cy="5551525"/>
          </a:xfrm>
          <a:prstGeom prst="rect">
            <a:avLst/>
          </a:prstGeom>
        </p:spPr>
      </p:pic>
      <p:sp>
        <p:nvSpPr>
          <p:cNvPr id="14" name="Textfeld 13">
            <a:extLst>
              <a:ext uri="{FF2B5EF4-FFF2-40B4-BE49-F238E27FC236}">
                <a16:creationId xmlns:a16="http://schemas.microsoft.com/office/drawing/2014/main" id="{938B25AE-BD39-4BFC-8A30-11029D790459}"/>
              </a:ext>
            </a:extLst>
          </p:cNvPr>
          <p:cNvSpPr txBox="1"/>
          <p:nvPr/>
        </p:nvSpPr>
        <p:spPr>
          <a:xfrm>
            <a:off x="7334251" y="6627168"/>
            <a:ext cx="5104976" cy="230832"/>
          </a:xfrm>
          <a:prstGeom prst="rect">
            <a:avLst/>
          </a:prstGeom>
          <a:noFill/>
        </p:spPr>
        <p:txBody>
          <a:bodyPr wrap="square" rtlCol="0">
            <a:spAutoFit/>
          </a:bodyPr>
          <a:lstStyle/>
          <a:p>
            <a:r>
              <a:rPr lang="en-US" sz="900" dirty="0">
                <a:solidFill>
                  <a:schemeClr val="bg2">
                    <a:lumMod val="90000"/>
                  </a:schemeClr>
                </a:solidFill>
              </a:rPr>
              <a:t>Quelle: NASA's Scientific Visualization Studio, Data provided by Robert B. </a:t>
            </a:r>
            <a:r>
              <a:rPr lang="en-US" sz="900" dirty="0" err="1">
                <a:solidFill>
                  <a:schemeClr val="bg2">
                    <a:lumMod val="90000"/>
                  </a:schemeClr>
                </a:solidFill>
              </a:rPr>
              <a:t>Schmunk</a:t>
            </a:r>
            <a:r>
              <a:rPr lang="en-US" sz="900" dirty="0">
                <a:solidFill>
                  <a:schemeClr val="bg2">
                    <a:lumMod val="90000"/>
                  </a:schemeClr>
                </a:solidFill>
              </a:rPr>
              <a:t> (NASA/GSFC GISS)</a:t>
            </a:r>
            <a:endParaRPr lang="de-DE" sz="900" dirty="0">
              <a:solidFill>
                <a:schemeClr val="bg2">
                  <a:lumMod val="90000"/>
                </a:schemeClr>
              </a:solidFill>
            </a:endParaRPr>
          </a:p>
        </p:txBody>
      </p:sp>
    </p:spTree>
    <p:extLst>
      <p:ext uri="{BB962C8B-B14F-4D97-AF65-F5344CB8AC3E}">
        <p14:creationId xmlns:p14="http://schemas.microsoft.com/office/powerpoint/2010/main" val="227938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Grafik 52">
            <a:extLst>
              <a:ext uri="{FF2B5EF4-FFF2-40B4-BE49-F238E27FC236}">
                <a16:creationId xmlns:a16="http://schemas.microsoft.com/office/drawing/2014/main" id="{22034DFC-2781-43B8-80FA-94526209D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53" y="966507"/>
            <a:ext cx="10388851" cy="5197360"/>
          </a:xfrm>
          <a:prstGeom prst="rect">
            <a:avLst/>
          </a:prstGeom>
        </p:spPr>
      </p:pic>
      <p:pic>
        <p:nvPicPr>
          <p:cNvPr id="55" name="Grafik 54">
            <a:extLst>
              <a:ext uri="{FF2B5EF4-FFF2-40B4-BE49-F238E27FC236}">
                <a16:creationId xmlns:a16="http://schemas.microsoft.com/office/drawing/2014/main" id="{02436DE3-3A06-4917-92C9-AC8993B85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653" y="966461"/>
            <a:ext cx="10388851" cy="5194424"/>
          </a:xfrm>
          <a:prstGeom prst="rect">
            <a:avLst/>
          </a:prstGeom>
        </p:spPr>
      </p:pic>
      <p:pic>
        <p:nvPicPr>
          <p:cNvPr id="57" name="Grafik 56">
            <a:extLst>
              <a:ext uri="{FF2B5EF4-FFF2-40B4-BE49-F238E27FC236}">
                <a16:creationId xmlns:a16="http://schemas.microsoft.com/office/drawing/2014/main" id="{B1DA2203-3A0A-4E0E-B357-D7FC21A7A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653" y="963313"/>
            <a:ext cx="10388850" cy="5197360"/>
          </a:xfrm>
          <a:prstGeom prst="rect">
            <a:avLst/>
          </a:prstGeom>
        </p:spPr>
      </p:pic>
      <p:pic>
        <p:nvPicPr>
          <p:cNvPr id="59" name="Grafik 58">
            <a:extLst>
              <a:ext uri="{FF2B5EF4-FFF2-40B4-BE49-F238E27FC236}">
                <a16:creationId xmlns:a16="http://schemas.microsoft.com/office/drawing/2014/main" id="{D649DBC1-6EC8-4AAF-8499-EFA51CB200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651" y="966507"/>
            <a:ext cx="10388849" cy="5197359"/>
          </a:xfrm>
          <a:prstGeom prst="rect">
            <a:avLst/>
          </a:prstGeom>
        </p:spPr>
      </p:pic>
      <p:pic>
        <p:nvPicPr>
          <p:cNvPr id="61" name="Grafik 60" descr="Ein Bild, das Text enthält.&#10;&#10;Automatisch generierte Beschreibung">
            <a:extLst>
              <a:ext uri="{FF2B5EF4-FFF2-40B4-BE49-F238E27FC236}">
                <a16:creationId xmlns:a16="http://schemas.microsoft.com/office/drawing/2014/main" id="{18205FAA-DF8B-4BBE-988E-142E9FB4EB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647" y="960073"/>
            <a:ext cx="10388849" cy="5194423"/>
          </a:xfrm>
          <a:prstGeom prst="rect">
            <a:avLst/>
          </a:prstGeom>
        </p:spPr>
      </p:pic>
      <p:pic>
        <p:nvPicPr>
          <p:cNvPr id="63" name="Grafik 62">
            <a:extLst>
              <a:ext uri="{FF2B5EF4-FFF2-40B4-BE49-F238E27FC236}">
                <a16:creationId xmlns:a16="http://schemas.microsoft.com/office/drawing/2014/main" id="{2E6D8EF6-24C5-4855-9EF8-8D22229F5F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639" y="963266"/>
            <a:ext cx="10388849" cy="5194423"/>
          </a:xfrm>
          <a:prstGeom prst="rect">
            <a:avLst/>
          </a:prstGeom>
        </p:spPr>
      </p:pic>
      <p:pic>
        <p:nvPicPr>
          <p:cNvPr id="65" name="Grafik 64">
            <a:extLst>
              <a:ext uri="{FF2B5EF4-FFF2-40B4-BE49-F238E27FC236}">
                <a16:creationId xmlns:a16="http://schemas.microsoft.com/office/drawing/2014/main" id="{54D18F77-EE99-438D-949C-3871FFEF84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811" y="966552"/>
            <a:ext cx="10400594" cy="5200296"/>
          </a:xfrm>
          <a:prstGeom prst="rect">
            <a:avLst/>
          </a:prstGeom>
        </p:spPr>
      </p:pic>
      <p:pic>
        <p:nvPicPr>
          <p:cNvPr id="67" name="Grafik 66">
            <a:extLst>
              <a:ext uri="{FF2B5EF4-FFF2-40B4-BE49-F238E27FC236}">
                <a16:creationId xmlns:a16="http://schemas.microsoft.com/office/drawing/2014/main" id="{7B7E1E75-6563-46BE-A0E1-006DF81E41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1811" y="956968"/>
            <a:ext cx="10400594" cy="5200296"/>
          </a:xfrm>
          <a:prstGeom prst="rect">
            <a:avLst/>
          </a:prstGeom>
        </p:spPr>
      </p:pic>
      <p:pic>
        <p:nvPicPr>
          <p:cNvPr id="69" name="Grafik 68" descr="Ein Bild, das Text enthält.&#10;&#10;Automatisch generierte Beschreibung">
            <a:extLst>
              <a:ext uri="{FF2B5EF4-FFF2-40B4-BE49-F238E27FC236}">
                <a16:creationId xmlns:a16="http://schemas.microsoft.com/office/drawing/2014/main" id="{F2E5703E-B7B8-4043-9B44-0F83050719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1811" y="960162"/>
            <a:ext cx="10400594" cy="5200296"/>
          </a:xfrm>
          <a:prstGeom prst="rect">
            <a:avLst/>
          </a:prstGeom>
        </p:spPr>
      </p:pic>
      <p:pic>
        <p:nvPicPr>
          <p:cNvPr id="71" name="Grafik 70">
            <a:extLst>
              <a:ext uri="{FF2B5EF4-FFF2-40B4-BE49-F238E27FC236}">
                <a16:creationId xmlns:a16="http://schemas.microsoft.com/office/drawing/2014/main" id="{62B6F370-4BE9-4B05-9364-FF30F6FC89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1615" y="956873"/>
            <a:ext cx="10388849" cy="5194423"/>
          </a:xfrm>
          <a:prstGeom prst="rect">
            <a:avLst/>
          </a:prstGeom>
        </p:spPr>
      </p:pic>
      <p:pic>
        <p:nvPicPr>
          <p:cNvPr id="73" name="Grafik 72" descr="Ein Bild, das Text enthält.&#10;&#10;Automatisch generierte Beschreibung">
            <a:extLst>
              <a:ext uri="{FF2B5EF4-FFF2-40B4-BE49-F238E27FC236}">
                <a16:creationId xmlns:a16="http://schemas.microsoft.com/office/drawing/2014/main" id="{ACC39364-BBF0-4881-B6C6-76A229AF39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1575" y="966457"/>
            <a:ext cx="10388849" cy="5194423"/>
          </a:xfrm>
          <a:prstGeom prst="rect">
            <a:avLst/>
          </a:prstGeom>
        </p:spPr>
      </p:pic>
      <p:sp>
        <p:nvSpPr>
          <p:cNvPr id="19" name="Textfeld 15">
            <a:extLst>
              <a:ext uri="{FF2B5EF4-FFF2-40B4-BE49-F238E27FC236}">
                <a16:creationId xmlns:a16="http://schemas.microsoft.com/office/drawing/2014/main" id="{266C87AD-637D-482A-A349-B5AEFE76025D}"/>
              </a:ext>
            </a:extLst>
          </p:cNvPr>
          <p:cNvSpPr txBox="1"/>
          <p:nvPr/>
        </p:nvSpPr>
        <p:spPr>
          <a:xfrm>
            <a:off x="8230195" y="6611779"/>
            <a:ext cx="408563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75000"/>
                  </a:schemeClr>
                </a:solidFill>
              </a:rPr>
              <a:t>Abbildung aus dem Buch „Kleine Gase – Große Wirkung: Der Klimawandel“</a:t>
            </a:r>
            <a:endParaRPr dirty="0">
              <a:solidFill>
                <a:schemeClr val="bg2">
                  <a:lumMod val="75000"/>
                </a:schemeClr>
              </a:solidFill>
            </a:endParaRPr>
          </a:p>
        </p:txBody>
      </p:sp>
      <p:sp>
        <p:nvSpPr>
          <p:cNvPr id="20" name="Textfeld 15">
            <a:extLst>
              <a:ext uri="{FF2B5EF4-FFF2-40B4-BE49-F238E27FC236}">
                <a16:creationId xmlns:a16="http://schemas.microsoft.com/office/drawing/2014/main" id="{B8148482-B27F-47CC-8832-A09B194E184C}"/>
              </a:ext>
            </a:extLst>
          </p:cNvPr>
          <p:cNvSpPr txBox="1"/>
          <p:nvPr/>
        </p:nvSpPr>
        <p:spPr>
          <a:xfrm>
            <a:off x="429220" y="194473"/>
            <a:ext cx="3421381"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t>GRUNDLAGEN DES KLIMAS</a:t>
            </a:r>
          </a:p>
        </p:txBody>
      </p:sp>
      <p:sp>
        <p:nvSpPr>
          <p:cNvPr id="21" name="Textfeld 15">
            <a:extLst>
              <a:ext uri="{FF2B5EF4-FFF2-40B4-BE49-F238E27FC236}">
                <a16:creationId xmlns:a16="http://schemas.microsoft.com/office/drawing/2014/main" id="{E9E82028-2CD6-499E-B5B2-5CABD44D4817}"/>
              </a:ext>
            </a:extLst>
          </p:cNvPr>
          <p:cNvSpPr txBox="1"/>
          <p:nvPr/>
        </p:nvSpPr>
        <p:spPr>
          <a:xfrm>
            <a:off x="429220" y="410374"/>
            <a:ext cx="6045418"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solidFill>
                  <a:srgbClr val="4BA5A2"/>
                </a:solidFill>
              </a:defRPr>
            </a:lvl1pPr>
          </a:lstStyle>
          <a:p>
            <a:r>
              <a:rPr lang="de-DE" dirty="0"/>
              <a:t>Die Ursache des Klimawandels: Der </a:t>
            </a:r>
            <a:r>
              <a:rPr dirty="0" err="1"/>
              <a:t>Treibhauseffekt</a:t>
            </a:r>
            <a:endParaRPr dirty="0"/>
          </a:p>
        </p:txBody>
      </p:sp>
    </p:spTree>
    <p:extLst>
      <p:ext uri="{BB962C8B-B14F-4D97-AF65-F5344CB8AC3E}">
        <p14:creationId xmlns:p14="http://schemas.microsoft.com/office/powerpoint/2010/main" val="361263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50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fade">
                                      <p:cBhvr>
                                        <p:cTn id="5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15">
            <a:extLst>
              <a:ext uri="{FF2B5EF4-FFF2-40B4-BE49-F238E27FC236}">
                <a16:creationId xmlns:a16="http://schemas.microsoft.com/office/drawing/2014/main" id="{B8148482-B27F-47CC-8832-A09B194E184C}"/>
              </a:ext>
            </a:extLst>
          </p:cNvPr>
          <p:cNvSpPr txBox="1"/>
          <p:nvPr/>
        </p:nvSpPr>
        <p:spPr>
          <a:xfrm>
            <a:off x="429220" y="194473"/>
            <a:ext cx="3421381"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t>GRUNDLAGEN DES KLIMAS</a:t>
            </a:r>
          </a:p>
        </p:txBody>
      </p:sp>
      <p:sp>
        <p:nvSpPr>
          <p:cNvPr id="21" name="Textfeld 15">
            <a:extLst>
              <a:ext uri="{FF2B5EF4-FFF2-40B4-BE49-F238E27FC236}">
                <a16:creationId xmlns:a16="http://schemas.microsoft.com/office/drawing/2014/main" id="{E9E82028-2CD6-499E-B5B2-5CABD44D4817}"/>
              </a:ext>
            </a:extLst>
          </p:cNvPr>
          <p:cNvSpPr txBox="1"/>
          <p:nvPr/>
        </p:nvSpPr>
        <p:spPr>
          <a:xfrm>
            <a:off x="429220" y="410374"/>
            <a:ext cx="6045418"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solidFill>
                  <a:srgbClr val="4BA5A2"/>
                </a:solidFill>
              </a:defRPr>
            </a:lvl1pPr>
          </a:lstStyle>
          <a:p>
            <a:r>
              <a:rPr lang="de-DE" dirty="0"/>
              <a:t>Die Ursache des Klimawandels: Der </a:t>
            </a:r>
            <a:r>
              <a:rPr dirty="0" err="1"/>
              <a:t>Treibhauseffekt</a:t>
            </a:r>
            <a:endParaRPr dirty="0"/>
          </a:p>
        </p:txBody>
      </p:sp>
      <p:pic>
        <p:nvPicPr>
          <p:cNvPr id="3" name="Grafik 2">
            <a:extLst>
              <a:ext uri="{FF2B5EF4-FFF2-40B4-BE49-F238E27FC236}">
                <a16:creationId xmlns:a16="http://schemas.microsoft.com/office/drawing/2014/main" id="{CCE13865-FED9-41C5-A15B-4240717C39C2}"/>
              </a:ext>
            </a:extLst>
          </p:cNvPr>
          <p:cNvPicPr>
            <a:picLocks noChangeAspect="1"/>
          </p:cNvPicPr>
          <p:nvPr/>
        </p:nvPicPr>
        <p:blipFill>
          <a:blip r:embed="rId3"/>
          <a:stretch>
            <a:fillRect/>
          </a:stretch>
        </p:blipFill>
        <p:spPr>
          <a:xfrm>
            <a:off x="3173500" y="1026385"/>
            <a:ext cx="6602275" cy="5054341"/>
          </a:xfrm>
          <a:prstGeom prst="rect">
            <a:avLst/>
          </a:prstGeom>
        </p:spPr>
      </p:pic>
      <p:sp>
        <p:nvSpPr>
          <p:cNvPr id="18" name="Textfeld 15">
            <a:extLst>
              <a:ext uri="{FF2B5EF4-FFF2-40B4-BE49-F238E27FC236}">
                <a16:creationId xmlns:a16="http://schemas.microsoft.com/office/drawing/2014/main" id="{47CD252D-85CA-45BA-B4F2-69D1AF196A12}"/>
              </a:ext>
            </a:extLst>
          </p:cNvPr>
          <p:cNvSpPr txBox="1"/>
          <p:nvPr/>
        </p:nvSpPr>
        <p:spPr>
          <a:xfrm>
            <a:off x="7934325" y="6611779"/>
            <a:ext cx="43815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4BA5A2"/>
                </a:solidFill>
              </a:defRPr>
            </a:lvl1pPr>
          </a:lstStyle>
          <a:p>
            <a:r>
              <a:rPr lang="de-DE" dirty="0">
                <a:solidFill>
                  <a:schemeClr val="bg2">
                    <a:lumMod val="75000"/>
                  </a:schemeClr>
                </a:solidFill>
              </a:rPr>
              <a:t>Abbildung aus dem Buch „</a:t>
            </a:r>
            <a:r>
              <a:rPr lang="de-DE" dirty="0" err="1">
                <a:solidFill>
                  <a:schemeClr val="bg2">
                    <a:lumMod val="75000"/>
                  </a:schemeClr>
                </a:solidFill>
              </a:rPr>
              <a:t>Machste</a:t>
            </a:r>
            <a:r>
              <a:rPr lang="de-DE" dirty="0">
                <a:solidFill>
                  <a:schemeClr val="bg2">
                    <a:lumMod val="75000"/>
                  </a:schemeClr>
                </a:solidFill>
              </a:rPr>
              <a:t> dreckig – </a:t>
            </a:r>
            <a:r>
              <a:rPr lang="de-DE" dirty="0" err="1">
                <a:solidFill>
                  <a:schemeClr val="bg2">
                    <a:lumMod val="75000"/>
                  </a:schemeClr>
                </a:solidFill>
              </a:rPr>
              <a:t>Machste</a:t>
            </a:r>
            <a:r>
              <a:rPr lang="de-DE" dirty="0">
                <a:solidFill>
                  <a:schemeClr val="bg2">
                    <a:lumMod val="75000"/>
                  </a:schemeClr>
                </a:solidFill>
              </a:rPr>
              <a:t> sauber: Die Klimalösung“</a:t>
            </a:r>
            <a:endParaRPr dirty="0">
              <a:solidFill>
                <a:schemeClr val="bg2">
                  <a:lumMod val="75000"/>
                </a:schemeClr>
              </a:solidFill>
            </a:endParaRPr>
          </a:p>
        </p:txBody>
      </p:sp>
    </p:spTree>
    <p:extLst>
      <p:ext uri="{BB962C8B-B14F-4D97-AF65-F5344CB8AC3E}">
        <p14:creationId xmlns:p14="http://schemas.microsoft.com/office/powerpoint/2010/main" val="2858049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B821A68A-F3E8-4092-B656-53191A05FF6E}"/>
              </a:ext>
            </a:extLst>
          </p:cNvPr>
          <p:cNvPicPr>
            <a:picLocks noChangeAspect="1"/>
          </p:cNvPicPr>
          <p:nvPr/>
        </p:nvPicPr>
        <p:blipFill rotWithShape="1">
          <a:blip r:embed="rId2">
            <a:extLst>
              <a:ext uri="{28A0092B-C50C-407E-A947-70E740481C1C}">
                <a14:useLocalDpi xmlns:a14="http://schemas.microsoft.com/office/drawing/2010/main" val="0"/>
              </a:ext>
            </a:extLst>
          </a:blip>
          <a:srcRect r="18777"/>
          <a:stretch/>
        </p:blipFill>
        <p:spPr>
          <a:xfrm>
            <a:off x="2647911" y="840740"/>
            <a:ext cx="6328449" cy="5808709"/>
          </a:xfrm>
          <a:prstGeom prst="rect">
            <a:avLst/>
          </a:prstGeom>
        </p:spPr>
      </p:pic>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Folgen des Klimawandels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6965003"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Tiere und Pflanzen können nicht mit der Geschwindigkeit des Klimawandels mithalten !</a:t>
            </a:r>
          </a:p>
        </p:txBody>
      </p:sp>
      <p:sp>
        <p:nvSpPr>
          <p:cNvPr id="6" name="Textfeld 5">
            <a:extLst>
              <a:ext uri="{FF2B5EF4-FFF2-40B4-BE49-F238E27FC236}">
                <a16:creationId xmlns:a16="http://schemas.microsoft.com/office/drawing/2014/main" id="{DB99699A-4479-456F-997F-861992ECFC5E}"/>
              </a:ext>
            </a:extLst>
          </p:cNvPr>
          <p:cNvSpPr txBox="1"/>
          <p:nvPr/>
        </p:nvSpPr>
        <p:spPr>
          <a:xfrm>
            <a:off x="10125075" y="6627168"/>
            <a:ext cx="2293348" cy="230832"/>
          </a:xfrm>
          <a:prstGeom prst="rect">
            <a:avLst/>
          </a:prstGeom>
          <a:noFill/>
        </p:spPr>
        <p:txBody>
          <a:bodyPr wrap="square" rtlCol="0">
            <a:spAutoFit/>
          </a:bodyPr>
          <a:lstStyle/>
          <a:p>
            <a:r>
              <a:rPr lang="de-DE" sz="900" dirty="0">
                <a:solidFill>
                  <a:schemeClr val="bg2">
                    <a:lumMod val="90000"/>
                  </a:schemeClr>
                </a:solidFill>
              </a:rPr>
              <a:t>Quelle: IPCC AR5 WG2 Abbildung SPM.5</a:t>
            </a:r>
          </a:p>
        </p:txBody>
      </p:sp>
      <p:grpSp>
        <p:nvGrpSpPr>
          <p:cNvPr id="7" name="Gruppieren 6">
            <a:extLst>
              <a:ext uri="{FF2B5EF4-FFF2-40B4-BE49-F238E27FC236}">
                <a16:creationId xmlns:a16="http://schemas.microsoft.com/office/drawing/2014/main" id="{494AD49C-2E4A-4C80-953B-DD41CE306D1F}"/>
              </a:ext>
            </a:extLst>
          </p:cNvPr>
          <p:cNvGrpSpPr/>
          <p:nvPr/>
        </p:nvGrpSpPr>
        <p:grpSpPr>
          <a:xfrm>
            <a:off x="3536315" y="5059668"/>
            <a:ext cx="7588884" cy="246221"/>
            <a:chOff x="3536315" y="5059668"/>
            <a:chExt cx="7588884" cy="246221"/>
          </a:xfrm>
        </p:grpSpPr>
        <p:cxnSp>
          <p:nvCxnSpPr>
            <p:cNvPr id="8" name="Gerader Verbinder 7">
              <a:extLst>
                <a:ext uri="{FF2B5EF4-FFF2-40B4-BE49-F238E27FC236}">
                  <a16:creationId xmlns:a16="http://schemas.microsoft.com/office/drawing/2014/main" id="{2A4C22BF-19B0-4ECD-BCDD-35B805FC73F0}"/>
                </a:ext>
              </a:extLst>
            </p:cNvPr>
            <p:cNvCxnSpPr>
              <a:cxnSpLocks/>
            </p:cNvCxnSpPr>
            <p:nvPr/>
          </p:nvCxnSpPr>
          <p:spPr>
            <a:xfrm>
              <a:off x="3536315" y="5192304"/>
              <a:ext cx="4278086"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96E3C35B-6DF8-4DB1-8B63-E541EAE4761C}"/>
                </a:ext>
              </a:extLst>
            </p:cNvPr>
            <p:cNvSpPr txBox="1"/>
            <p:nvPr/>
          </p:nvSpPr>
          <p:spPr>
            <a:xfrm>
              <a:off x="7814400" y="5059668"/>
              <a:ext cx="3310799" cy="246221"/>
            </a:xfrm>
            <a:prstGeom prst="rect">
              <a:avLst/>
            </a:prstGeom>
            <a:noFill/>
          </p:spPr>
          <p:txBody>
            <a:bodyPr wrap="square" rtlCol="0">
              <a:spAutoFit/>
            </a:bodyPr>
            <a:lstStyle/>
            <a:p>
              <a:r>
                <a:rPr lang="de-DE" sz="1000" dirty="0">
                  <a:solidFill>
                    <a:srgbClr val="7030A0"/>
                  </a:solidFill>
                </a:rPr>
                <a:t>RCP2.6 (~ 1,5° C) Ebene Flächen und globaler Durchschnitt</a:t>
              </a:r>
            </a:p>
          </p:txBody>
        </p:sp>
      </p:grpSp>
      <p:grpSp>
        <p:nvGrpSpPr>
          <p:cNvPr id="10" name="Gruppieren 9">
            <a:extLst>
              <a:ext uri="{FF2B5EF4-FFF2-40B4-BE49-F238E27FC236}">
                <a16:creationId xmlns:a16="http://schemas.microsoft.com/office/drawing/2014/main" id="{B7B21631-1C2C-4408-9D0C-D983EE7BDFB7}"/>
              </a:ext>
            </a:extLst>
          </p:cNvPr>
          <p:cNvGrpSpPr/>
          <p:nvPr/>
        </p:nvGrpSpPr>
        <p:grpSpPr>
          <a:xfrm>
            <a:off x="3536315" y="4858416"/>
            <a:ext cx="7146880" cy="246221"/>
            <a:chOff x="3536315" y="4858416"/>
            <a:chExt cx="7146880" cy="246221"/>
          </a:xfrm>
        </p:grpSpPr>
        <p:cxnSp>
          <p:nvCxnSpPr>
            <p:cNvPr id="11" name="Gerader Verbinder 10">
              <a:extLst>
                <a:ext uri="{FF2B5EF4-FFF2-40B4-BE49-F238E27FC236}">
                  <a16:creationId xmlns:a16="http://schemas.microsoft.com/office/drawing/2014/main" id="{76802D9B-0268-40D8-9103-CD4985161701}"/>
                </a:ext>
              </a:extLst>
            </p:cNvPr>
            <p:cNvCxnSpPr>
              <a:cxnSpLocks/>
            </p:cNvCxnSpPr>
            <p:nvPr/>
          </p:nvCxnSpPr>
          <p:spPr>
            <a:xfrm>
              <a:off x="3536315" y="4985929"/>
              <a:ext cx="427808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4243F15F-1DD2-494B-8B0E-FBA6ADE22515}"/>
                </a:ext>
              </a:extLst>
            </p:cNvPr>
            <p:cNvSpPr txBox="1"/>
            <p:nvPr/>
          </p:nvSpPr>
          <p:spPr>
            <a:xfrm>
              <a:off x="7814401" y="4858416"/>
              <a:ext cx="2868794" cy="246221"/>
            </a:xfrm>
            <a:prstGeom prst="rect">
              <a:avLst/>
            </a:prstGeom>
            <a:noFill/>
          </p:spPr>
          <p:txBody>
            <a:bodyPr wrap="square" rtlCol="0">
              <a:spAutoFit/>
            </a:bodyPr>
            <a:lstStyle/>
            <a:p>
              <a:r>
                <a:rPr lang="de-DE" sz="1000" dirty="0">
                  <a:solidFill>
                    <a:srgbClr val="00B0F0"/>
                  </a:solidFill>
                </a:rPr>
                <a:t>RCP4.5 (~ 2,5 ° C) Globaler Durchschnitt</a:t>
              </a:r>
            </a:p>
          </p:txBody>
        </p:sp>
      </p:grpSp>
      <p:grpSp>
        <p:nvGrpSpPr>
          <p:cNvPr id="13" name="Gruppieren 12">
            <a:extLst>
              <a:ext uri="{FF2B5EF4-FFF2-40B4-BE49-F238E27FC236}">
                <a16:creationId xmlns:a16="http://schemas.microsoft.com/office/drawing/2014/main" id="{19BF34EB-DB5E-4E4B-96C4-68E14E2C74B8}"/>
              </a:ext>
            </a:extLst>
          </p:cNvPr>
          <p:cNvGrpSpPr/>
          <p:nvPr/>
        </p:nvGrpSpPr>
        <p:grpSpPr>
          <a:xfrm>
            <a:off x="3536315" y="4219980"/>
            <a:ext cx="7146880" cy="246221"/>
            <a:chOff x="3536315" y="4219980"/>
            <a:chExt cx="7146880" cy="246221"/>
          </a:xfrm>
        </p:grpSpPr>
        <p:cxnSp>
          <p:nvCxnSpPr>
            <p:cNvPr id="14" name="Gerader Verbinder 13">
              <a:extLst>
                <a:ext uri="{FF2B5EF4-FFF2-40B4-BE49-F238E27FC236}">
                  <a16:creationId xmlns:a16="http://schemas.microsoft.com/office/drawing/2014/main" id="{7C82F456-AC1D-48F4-B682-00021083FBB9}"/>
                </a:ext>
              </a:extLst>
            </p:cNvPr>
            <p:cNvCxnSpPr>
              <a:cxnSpLocks/>
            </p:cNvCxnSpPr>
            <p:nvPr/>
          </p:nvCxnSpPr>
          <p:spPr>
            <a:xfrm>
              <a:off x="3536315" y="4436654"/>
              <a:ext cx="4278086" cy="0"/>
            </a:xfrm>
            <a:prstGeom prst="line">
              <a:avLst/>
            </a:prstGeom>
            <a:ln>
              <a:solidFill>
                <a:srgbClr val="00B0F0"/>
              </a:solidFill>
              <a:prstDash val="lgDash"/>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72FCEE90-E700-406B-AAAB-37C75FF4B45B}"/>
                </a:ext>
              </a:extLst>
            </p:cNvPr>
            <p:cNvSpPr txBox="1"/>
            <p:nvPr/>
          </p:nvSpPr>
          <p:spPr>
            <a:xfrm>
              <a:off x="7814401" y="4219980"/>
              <a:ext cx="2868794" cy="246221"/>
            </a:xfrm>
            <a:prstGeom prst="rect">
              <a:avLst/>
            </a:prstGeom>
            <a:noFill/>
          </p:spPr>
          <p:txBody>
            <a:bodyPr wrap="square" rtlCol="0">
              <a:spAutoFit/>
            </a:bodyPr>
            <a:lstStyle/>
            <a:p>
              <a:r>
                <a:rPr lang="de-DE" sz="1000" dirty="0">
                  <a:solidFill>
                    <a:srgbClr val="00B0F0"/>
                  </a:solidFill>
                </a:rPr>
                <a:t>RCP4.5 (~ 2,5° C) Ebene Flächen</a:t>
              </a:r>
            </a:p>
          </p:txBody>
        </p:sp>
      </p:grpSp>
      <p:grpSp>
        <p:nvGrpSpPr>
          <p:cNvPr id="16" name="Gruppieren 15">
            <a:extLst>
              <a:ext uri="{FF2B5EF4-FFF2-40B4-BE49-F238E27FC236}">
                <a16:creationId xmlns:a16="http://schemas.microsoft.com/office/drawing/2014/main" id="{628A0F96-2C7F-4028-B594-63EE2DD8A9F7}"/>
              </a:ext>
            </a:extLst>
          </p:cNvPr>
          <p:cNvGrpSpPr/>
          <p:nvPr/>
        </p:nvGrpSpPr>
        <p:grpSpPr>
          <a:xfrm>
            <a:off x="3536315" y="4653329"/>
            <a:ext cx="7146880" cy="246221"/>
            <a:chOff x="3536315" y="4653329"/>
            <a:chExt cx="7146880" cy="246221"/>
          </a:xfrm>
        </p:grpSpPr>
        <p:cxnSp>
          <p:nvCxnSpPr>
            <p:cNvPr id="17" name="Gerader Verbinder 16">
              <a:extLst>
                <a:ext uri="{FF2B5EF4-FFF2-40B4-BE49-F238E27FC236}">
                  <a16:creationId xmlns:a16="http://schemas.microsoft.com/office/drawing/2014/main" id="{C0687EF8-401D-46A1-B04A-F3217B977A6A}"/>
                </a:ext>
              </a:extLst>
            </p:cNvPr>
            <p:cNvCxnSpPr>
              <a:cxnSpLocks/>
            </p:cNvCxnSpPr>
            <p:nvPr/>
          </p:nvCxnSpPr>
          <p:spPr>
            <a:xfrm>
              <a:off x="3536315" y="4789079"/>
              <a:ext cx="427808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E30FD8D2-555B-42EA-8CBC-6366C4751B16}"/>
                </a:ext>
              </a:extLst>
            </p:cNvPr>
            <p:cNvSpPr txBox="1"/>
            <p:nvPr/>
          </p:nvSpPr>
          <p:spPr>
            <a:xfrm>
              <a:off x="7814401" y="4653329"/>
              <a:ext cx="2868794" cy="246221"/>
            </a:xfrm>
            <a:prstGeom prst="rect">
              <a:avLst/>
            </a:prstGeom>
            <a:noFill/>
          </p:spPr>
          <p:txBody>
            <a:bodyPr wrap="square" rtlCol="0">
              <a:spAutoFit/>
            </a:bodyPr>
            <a:lstStyle/>
            <a:p>
              <a:r>
                <a:rPr lang="de-DE" sz="1000" dirty="0">
                  <a:solidFill>
                    <a:schemeClr val="accent2"/>
                  </a:solidFill>
                </a:rPr>
                <a:t>RCP6.0 (~ 3,0° C) Globaler Durchschnitt</a:t>
              </a:r>
            </a:p>
          </p:txBody>
        </p:sp>
      </p:grpSp>
      <p:grpSp>
        <p:nvGrpSpPr>
          <p:cNvPr id="19" name="Gruppieren 18">
            <a:extLst>
              <a:ext uri="{FF2B5EF4-FFF2-40B4-BE49-F238E27FC236}">
                <a16:creationId xmlns:a16="http://schemas.microsoft.com/office/drawing/2014/main" id="{8E020B8B-0AF2-45A3-BD07-55A38CE90A7A}"/>
              </a:ext>
            </a:extLst>
          </p:cNvPr>
          <p:cNvGrpSpPr/>
          <p:nvPr/>
        </p:nvGrpSpPr>
        <p:grpSpPr>
          <a:xfrm>
            <a:off x="3536315" y="3586468"/>
            <a:ext cx="7146880" cy="246221"/>
            <a:chOff x="3536315" y="3586468"/>
            <a:chExt cx="7146880" cy="246221"/>
          </a:xfrm>
        </p:grpSpPr>
        <p:cxnSp>
          <p:nvCxnSpPr>
            <p:cNvPr id="20" name="Gerader Verbinder 19">
              <a:extLst>
                <a:ext uri="{FF2B5EF4-FFF2-40B4-BE49-F238E27FC236}">
                  <a16:creationId xmlns:a16="http://schemas.microsoft.com/office/drawing/2014/main" id="{E37BF790-39E7-4E4D-87F9-05828B206278}"/>
                </a:ext>
              </a:extLst>
            </p:cNvPr>
            <p:cNvCxnSpPr>
              <a:cxnSpLocks/>
            </p:cNvCxnSpPr>
            <p:nvPr/>
          </p:nvCxnSpPr>
          <p:spPr>
            <a:xfrm>
              <a:off x="3536315" y="3709579"/>
              <a:ext cx="4278086" cy="0"/>
            </a:xfrm>
            <a:prstGeom prst="line">
              <a:avLst/>
            </a:prstGeom>
            <a:ln>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90CCFBBA-C538-46F0-BD52-ACA5D548E700}"/>
                </a:ext>
              </a:extLst>
            </p:cNvPr>
            <p:cNvSpPr txBox="1"/>
            <p:nvPr/>
          </p:nvSpPr>
          <p:spPr>
            <a:xfrm>
              <a:off x="7814401" y="3586468"/>
              <a:ext cx="2868794" cy="246221"/>
            </a:xfrm>
            <a:prstGeom prst="rect">
              <a:avLst/>
            </a:prstGeom>
            <a:noFill/>
          </p:spPr>
          <p:txBody>
            <a:bodyPr wrap="square" rtlCol="0">
              <a:spAutoFit/>
            </a:bodyPr>
            <a:lstStyle/>
            <a:p>
              <a:r>
                <a:rPr lang="de-DE" sz="1000" dirty="0">
                  <a:solidFill>
                    <a:schemeClr val="accent2"/>
                  </a:solidFill>
                </a:rPr>
                <a:t>RCP6.0 (~ 3,0° C) Ebene Flächen</a:t>
              </a:r>
            </a:p>
          </p:txBody>
        </p:sp>
      </p:grpSp>
      <p:grpSp>
        <p:nvGrpSpPr>
          <p:cNvPr id="22" name="Gruppieren 21">
            <a:extLst>
              <a:ext uri="{FF2B5EF4-FFF2-40B4-BE49-F238E27FC236}">
                <a16:creationId xmlns:a16="http://schemas.microsoft.com/office/drawing/2014/main" id="{A1EF2E4B-F3C9-49C1-A526-90309AE9F3CC}"/>
              </a:ext>
            </a:extLst>
          </p:cNvPr>
          <p:cNvGrpSpPr/>
          <p:nvPr/>
        </p:nvGrpSpPr>
        <p:grpSpPr>
          <a:xfrm>
            <a:off x="3536315" y="4386280"/>
            <a:ext cx="7146880" cy="246221"/>
            <a:chOff x="3536315" y="4386280"/>
            <a:chExt cx="7146880" cy="246221"/>
          </a:xfrm>
        </p:grpSpPr>
        <p:cxnSp>
          <p:nvCxnSpPr>
            <p:cNvPr id="23" name="Gerader Verbinder 22">
              <a:extLst>
                <a:ext uri="{FF2B5EF4-FFF2-40B4-BE49-F238E27FC236}">
                  <a16:creationId xmlns:a16="http://schemas.microsoft.com/office/drawing/2014/main" id="{D6075DBE-9A82-4FF6-89EF-1EB776548C11}"/>
                </a:ext>
              </a:extLst>
            </p:cNvPr>
            <p:cNvCxnSpPr>
              <a:cxnSpLocks/>
            </p:cNvCxnSpPr>
            <p:nvPr/>
          </p:nvCxnSpPr>
          <p:spPr>
            <a:xfrm>
              <a:off x="3536315" y="4458879"/>
              <a:ext cx="427808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D8D4CE39-3F33-4846-A6F4-80240D552116}"/>
                </a:ext>
              </a:extLst>
            </p:cNvPr>
            <p:cNvSpPr txBox="1"/>
            <p:nvPr/>
          </p:nvSpPr>
          <p:spPr>
            <a:xfrm>
              <a:off x="7814401" y="4386280"/>
              <a:ext cx="2868794" cy="246221"/>
            </a:xfrm>
            <a:prstGeom prst="rect">
              <a:avLst/>
            </a:prstGeom>
            <a:noFill/>
          </p:spPr>
          <p:txBody>
            <a:bodyPr wrap="square" rtlCol="0">
              <a:spAutoFit/>
            </a:bodyPr>
            <a:lstStyle/>
            <a:p>
              <a:r>
                <a:rPr lang="de-DE" sz="1000" dirty="0">
                  <a:solidFill>
                    <a:srgbClr val="FF0000"/>
                  </a:solidFill>
                </a:rPr>
                <a:t>RCP8.5 (~ 4,6° C) Globaler Durchschnitt</a:t>
              </a:r>
            </a:p>
          </p:txBody>
        </p:sp>
      </p:grpSp>
      <p:grpSp>
        <p:nvGrpSpPr>
          <p:cNvPr id="25" name="Gruppieren 24">
            <a:extLst>
              <a:ext uri="{FF2B5EF4-FFF2-40B4-BE49-F238E27FC236}">
                <a16:creationId xmlns:a16="http://schemas.microsoft.com/office/drawing/2014/main" id="{4262669A-1D4E-4525-B016-2CF254926913}"/>
              </a:ext>
            </a:extLst>
          </p:cNvPr>
          <p:cNvGrpSpPr/>
          <p:nvPr/>
        </p:nvGrpSpPr>
        <p:grpSpPr>
          <a:xfrm>
            <a:off x="3536315" y="2357743"/>
            <a:ext cx="7146880" cy="246221"/>
            <a:chOff x="3536315" y="2357743"/>
            <a:chExt cx="7146880" cy="246221"/>
          </a:xfrm>
        </p:grpSpPr>
        <p:cxnSp>
          <p:nvCxnSpPr>
            <p:cNvPr id="26" name="Gerader Verbinder 25">
              <a:extLst>
                <a:ext uri="{FF2B5EF4-FFF2-40B4-BE49-F238E27FC236}">
                  <a16:creationId xmlns:a16="http://schemas.microsoft.com/office/drawing/2014/main" id="{A57D89E9-1185-4CC9-8B48-16D0DE2AD1ED}"/>
                </a:ext>
              </a:extLst>
            </p:cNvPr>
            <p:cNvCxnSpPr>
              <a:cxnSpLocks/>
            </p:cNvCxnSpPr>
            <p:nvPr/>
          </p:nvCxnSpPr>
          <p:spPr>
            <a:xfrm>
              <a:off x="3536315" y="2480854"/>
              <a:ext cx="4278086"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F5DE3176-94DB-42AB-96DC-9684F3AF1273}"/>
                </a:ext>
              </a:extLst>
            </p:cNvPr>
            <p:cNvSpPr txBox="1"/>
            <p:nvPr/>
          </p:nvSpPr>
          <p:spPr>
            <a:xfrm>
              <a:off x="7814401" y="2357743"/>
              <a:ext cx="2868794" cy="246221"/>
            </a:xfrm>
            <a:prstGeom prst="rect">
              <a:avLst/>
            </a:prstGeom>
            <a:noFill/>
          </p:spPr>
          <p:txBody>
            <a:bodyPr wrap="square" rtlCol="0">
              <a:spAutoFit/>
            </a:bodyPr>
            <a:lstStyle/>
            <a:p>
              <a:r>
                <a:rPr lang="de-DE" sz="1000" dirty="0">
                  <a:solidFill>
                    <a:srgbClr val="FF0000"/>
                  </a:solidFill>
                </a:rPr>
                <a:t>RCP8.5 (~4,6 ° C) Ebene Flächen</a:t>
              </a:r>
            </a:p>
          </p:txBody>
        </p:sp>
      </p:grpSp>
      <p:pic>
        <p:nvPicPr>
          <p:cNvPr id="28" name="Grafik 27" descr="Ein Bild, das Screenshot enthält.&#10;&#10;Mit sehr hoher Zuverlässigkeit generierte Beschreibung">
            <a:extLst>
              <a:ext uri="{FF2B5EF4-FFF2-40B4-BE49-F238E27FC236}">
                <a16:creationId xmlns:a16="http://schemas.microsoft.com/office/drawing/2014/main" id="{7CFE26AA-578B-4CE8-8CF0-EFF903A5E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0735" y="1270478"/>
            <a:ext cx="1380106" cy="1605942"/>
          </a:xfrm>
          <a:prstGeom prst="rect">
            <a:avLst/>
          </a:prstGeom>
        </p:spPr>
      </p:pic>
    </p:spTree>
    <p:extLst>
      <p:ext uri="{BB962C8B-B14F-4D97-AF65-F5344CB8AC3E}">
        <p14:creationId xmlns:p14="http://schemas.microsoft.com/office/powerpoint/2010/main" val="267040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Folgen des Klimawandels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Der Grönländische Eisschild schmilzt…</a:t>
            </a:r>
          </a:p>
        </p:txBody>
      </p:sp>
      <p:sp>
        <p:nvSpPr>
          <p:cNvPr id="4" name="Textfeld 3">
            <a:extLst>
              <a:ext uri="{FF2B5EF4-FFF2-40B4-BE49-F238E27FC236}">
                <a16:creationId xmlns:a16="http://schemas.microsoft.com/office/drawing/2014/main" id="{4707025A-A65A-4BBD-B084-8E21A9195861}"/>
              </a:ext>
            </a:extLst>
          </p:cNvPr>
          <p:cNvSpPr txBox="1"/>
          <p:nvPr/>
        </p:nvSpPr>
        <p:spPr>
          <a:xfrm>
            <a:off x="10341429" y="6618514"/>
            <a:ext cx="1850571" cy="230832"/>
          </a:xfrm>
          <a:prstGeom prst="rect">
            <a:avLst/>
          </a:prstGeom>
          <a:noFill/>
        </p:spPr>
        <p:txBody>
          <a:bodyPr wrap="square" rtlCol="0">
            <a:spAutoFit/>
          </a:bodyPr>
          <a:lstStyle/>
          <a:p>
            <a:pPr algn="r"/>
            <a:r>
              <a:rPr lang="de-DE" sz="900" i="1" dirty="0">
                <a:solidFill>
                  <a:schemeClr val="bg2">
                    <a:lumMod val="90000"/>
                  </a:schemeClr>
                </a:solidFill>
              </a:rPr>
              <a:t>Quelle: </a:t>
            </a:r>
            <a:r>
              <a:rPr lang="de-DE" sz="800" dirty="0">
                <a:solidFill>
                  <a:schemeClr val="bg2">
                    <a:lumMod val="90000"/>
                  </a:schemeClr>
                </a:solidFill>
              </a:rPr>
              <a:t>NASA and JPL/Caltech </a:t>
            </a:r>
            <a:endParaRPr lang="de-DE" sz="200" dirty="0">
              <a:solidFill>
                <a:schemeClr val="bg2">
                  <a:lumMod val="90000"/>
                </a:schemeClr>
              </a:solidFill>
            </a:endParaRPr>
          </a:p>
        </p:txBody>
      </p:sp>
      <p:pic>
        <p:nvPicPr>
          <p:cNvPr id="5" name="grace_greenland_720p">
            <a:hlinkClick r:id="" action="ppaction://media"/>
            <a:extLst>
              <a:ext uri="{FF2B5EF4-FFF2-40B4-BE49-F238E27FC236}">
                <a16:creationId xmlns:a16="http://schemas.microsoft.com/office/drawing/2014/main" id="{B1BB1716-5929-4C45-8D56-8DAE906C54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298642"/>
            <a:ext cx="8128000" cy="4572000"/>
          </a:xfrm>
          <a:prstGeom prst="rect">
            <a:avLst/>
          </a:prstGeom>
        </p:spPr>
      </p:pic>
    </p:spTree>
    <p:extLst>
      <p:ext uri="{BB962C8B-B14F-4D97-AF65-F5344CB8AC3E}">
        <p14:creationId xmlns:p14="http://schemas.microsoft.com/office/powerpoint/2010/main" val="26638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a:extLst>
              <a:ext uri="{FF2B5EF4-FFF2-40B4-BE49-F238E27FC236}">
                <a16:creationId xmlns:a16="http://schemas.microsoft.com/office/drawing/2014/main" id="{A3ECD6B7-CF9B-416F-9955-C18A1DAD8833}"/>
              </a:ext>
            </a:extLst>
          </p:cNvPr>
          <p:cNvSpPr txBox="1"/>
          <p:nvPr/>
        </p:nvSpPr>
        <p:spPr>
          <a:xfrm>
            <a:off x="429220" y="194473"/>
            <a:ext cx="342138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solidFill>
                  <a:srgbClr val="4BA5A2"/>
                </a:solidFill>
              </a:defRPr>
            </a:lvl1pPr>
          </a:lstStyle>
          <a:p>
            <a:r>
              <a:rPr lang="de-DE" dirty="0"/>
              <a:t>Folgen des Klimawandels</a:t>
            </a:r>
            <a:endParaRPr dirty="0"/>
          </a:p>
        </p:txBody>
      </p:sp>
      <p:sp>
        <p:nvSpPr>
          <p:cNvPr id="3" name="Textfeld 15">
            <a:extLst>
              <a:ext uri="{FF2B5EF4-FFF2-40B4-BE49-F238E27FC236}">
                <a16:creationId xmlns:a16="http://schemas.microsoft.com/office/drawing/2014/main" id="{85E327F6-71E3-4B06-B67D-8116BBB0B7F8}"/>
              </a:ext>
            </a:extLst>
          </p:cNvPr>
          <p:cNvSpPr txBox="1"/>
          <p:nvPr/>
        </p:nvSpPr>
        <p:spPr>
          <a:xfrm>
            <a:off x="429219" y="410374"/>
            <a:ext cx="575709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solidFill>
                  <a:srgbClr val="4BA5A2"/>
                </a:solidFill>
              </a:defRPr>
            </a:lvl1pPr>
          </a:lstStyle>
          <a:p>
            <a:r>
              <a:rPr lang="de-DE" dirty="0"/>
              <a:t>… und auch der Antarktische Eisschild. </a:t>
            </a:r>
          </a:p>
        </p:txBody>
      </p:sp>
      <p:pic>
        <p:nvPicPr>
          <p:cNvPr id="4" name="grace_antarctica_black_w_vel_v3_1080p">
            <a:hlinkClick r:id="" action="ppaction://media"/>
            <a:extLst>
              <a:ext uri="{FF2B5EF4-FFF2-40B4-BE49-F238E27FC236}">
                <a16:creationId xmlns:a16="http://schemas.microsoft.com/office/drawing/2014/main" id="{3994CD56-ED42-4582-905A-97E436E371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8106" y="1026385"/>
            <a:ext cx="9475788" cy="5330131"/>
          </a:xfrm>
          <a:prstGeom prst="rect">
            <a:avLst/>
          </a:prstGeom>
        </p:spPr>
      </p:pic>
      <p:sp>
        <p:nvSpPr>
          <p:cNvPr id="6" name="Textfeld 5">
            <a:extLst>
              <a:ext uri="{FF2B5EF4-FFF2-40B4-BE49-F238E27FC236}">
                <a16:creationId xmlns:a16="http://schemas.microsoft.com/office/drawing/2014/main" id="{1AE122B1-443C-4569-A31D-44BA16E49ADE}"/>
              </a:ext>
            </a:extLst>
          </p:cNvPr>
          <p:cNvSpPr txBox="1"/>
          <p:nvPr/>
        </p:nvSpPr>
        <p:spPr>
          <a:xfrm>
            <a:off x="10341429" y="6618514"/>
            <a:ext cx="1850571" cy="230832"/>
          </a:xfrm>
          <a:prstGeom prst="rect">
            <a:avLst/>
          </a:prstGeom>
          <a:noFill/>
        </p:spPr>
        <p:txBody>
          <a:bodyPr wrap="square" rtlCol="0">
            <a:spAutoFit/>
          </a:bodyPr>
          <a:lstStyle/>
          <a:p>
            <a:pPr algn="r"/>
            <a:r>
              <a:rPr lang="de-DE" sz="900" i="1" dirty="0">
                <a:solidFill>
                  <a:schemeClr val="bg2">
                    <a:lumMod val="90000"/>
                  </a:schemeClr>
                </a:solidFill>
              </a:rPr>
              <a:t>Quelle: </a:t>
            </a:r>
            <a:r>
              <a:rPr lang="de-DE" sz="800" dirty="0">
                <a:solidFill>
                  <a:schemeClr val="bg2">
                    <a:lumMod val="90000"/>
                  </a:schemeClr>
                </a:solidFill>
              </a:rPr>
              <a:t>NASA and JPL/Caltech </a:t>
            </a:r>
            <a:endParaRPr lang="de-DE" sz="200" dirty="0">
              <a:solidFill>
                <a:schemeClr val="bg2">
                  <a:lumMod val="90000"/>
                </a:schemeClr>
              </a:solidFill>
            </a:endParaRPr>
          </a:p>
        </p:txBody>
      </p:sp>
    </p:spTree>
    <p:extLst>
      <p:ext uri="{BB962C8B-B14F-4D97-AF65-F5344CB8AC3E}">
        <p14:creationId xmlns:p14="http://schemas.microsoft.com/office/powerpoint/2010/main" val="212236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2003</Words>
  <Application>Microsoft Office PowerPoint</Application>
  <PresentationFormat>Breitbild</PresentationFormat>
  <Paragraphs>222</Paragraphs>
  <Slides>33</Slides>
  <Notes>31</Notes>
  <HiddenSlides>0</HiddenSlides>
  <MMClips>3</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33</vt:i4>
      </vt:variant>
    </vt:vector>
  </HeadingPairs>
  <TitlesOfParts>
    <vt:vector size="43" baseType="lpstr">
      <vt:lpstr>Arial</vt:lpstr>
      <vt:lpstr>Calibri</vt:lpstr>
      <vt:lpstr>Calibri Light</vt:lpstr>
      <vt:lpstr>Times New Roman</vt:lpstr>
      <vt:lpstr>VectoraLTPro-Black</vt:lpstr>
      <vt:lpstr>VectoraLTPro-Bold</vt:lpstr>
      <vt:lpstr>VectoraLTPro-Light</vt:lpstr>
      <vt:lpstr>VectoraLTPro-LightItalic</vt:lpstr>
      <vt:lpstr>VectoraLTPro-Roman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c.serrer</dc:creator>
  <cp:lastModifiedBy>c.serrer</cp:lastModifiedBy>
  <cp:revision>36</cp:revision>
  <dcterms:created xsi:type="dcterms:W3CDTF">2021-10-19T11:45:49Z</dcterms:created>
  <dcterms:modified xsi:type="dcterms:W3CDTF">2021-11-10T22:04:46Z</dcterms:modified>
</cp:coreProperties>
</file>